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6" r:id="rId4"/>
    <p:sldId id="301" r:id="rId5"/>
    <p:sldId id="268" r:id="rId6"/>
    <p:sldId id="302" r:id="rId7"/>
    <p:sldId id="259" r:id="rId8"/>
    <p:sldId id="269" r:id="rId9"/>
    <p:sldId id="258" r:id="rId10"/>
    <p:sldId id="277" r:id="rId11"/>
    <p:sldId id="266" r:id="rId12"/>
    <p:sldId id="278" r:id="rId13"/>
    <p:sldId id="280" r:id="rId14"/>
    <p:sldId id="281" r:id="rId15"/>
    <p:sldId id="260" r:id="rId16"/>
    <p:sldId id="261" r:id="rId17"/>
    <p:sldId id="282" r:id="rId18"/>
    <p:sldId id="265" r:id="rId19"/>
    <p:sldId id="262" r:id="rId20"/>
    <p:sldId id="263" r:id="rId21"/>
    <p:sldId id="264" r:id="rId22"/>
    <p:sldId id="279" r:id="rId23"/>
    <p:sldId id="267" r:id="rId24"/>
    <p:sldId id="283" r:id="rId25"/>
    <p:sldId id="287" r:id="rId26"/>
    <p:sldId id="291" r:id="rId27"/>
    <p:sldId id="288" r:id="rId28"/>
    <p:sldId id="292" r:id="rId29"/>
    <p:sldId id="285" r:id="rId30"/>
    <p:sldId id="286" r:id="rId31"/>
    <p:sldId id="270" r:id="rId32"/>
    <p:sldId id="271" r:id="rId33"/>
    <p:sldId id="296" r:id="rId34"/>
    <p:sldId id="298" r:id="rId35"/>
    <p:sldId id="299" r:id="rId36"/>
    <p:sldId id="300" r:id="rId37"/>
    <p:sldId id="272" r:id="rId38"/>
    <p:sldId id="303" r:id="rId39"/>
    <p:sldId id="304" r:id="rId40"/>
    <p:sldId id="293" r:id="rId41"/>
    <p:sldId id="294" r:id="rId42"/>
    <p:sldId id="295" r:id="rId43"/>
    <p:sldId id="289" r:id="rId44"/>
    <p:sldId id="290" r:id="rId45"/>
    <p:sldId id="273" r:id="rId46"/>
    <p:sldId id="297" r:id="rId47"/>
    <p:sldId id="274" r:id="rId4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8" autoAdjust="0"/>
    <p:restoredTop sz="94660"/>
  </p:normalViewPr>
  <p:slideViewPr>
    <p:cSldViewPr snapToGrid="0">
      <p:cViewPr varScale="1">
        <p:scale>
          <a:sx n="133" d="100"/>
          <a:sy n="133" d="100"/>
        </p:scale>
        <p:origin x="126"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pieChart>
        <c:varyColors val="1"/>
        <c:ser>
          <c:idx val="0"/>
          <c:order val="0"/>
          <c:tx>
            <c:strRef>
              <c:f>Лист1!$B$1</c:f>
              <c:strCache>
                <c:ptCount val="1"/>
                <c:pt idx="0">
                  <c:v>Distriubution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BB4-4542-AE6B-13261169208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BB4-4542-AE6B-132611692082}"/>
              </c:ext>
            </c:extLst>
          </c:dPt>
          <c:cat>
            <c:strRef>
              <c:f>Лист1!$A$2:$A$3</c:f>
              <c:strCache>
                <c:ptCount val="2"/>
                <c:pt idx="0">
                  <c:v>People who don't know</c:v>
                </c:pt>
                <c:pt idx="1">
                  <c:v>People who know</c:v>
                </c:pt>
              </c:strCache>
            </c:strRef>
          </c:cat>
          <c:val>
            <c:numRef>
              <c:f>Лист1!$B$2:$B$3</c:f>
              <c:numCache>
                <c:formatCode>General</c:formatCode>
                <c:ptCount val="2"/>
                <c:pt idx="0">
                  <c:v>9.25</c:v>
                </c:pt>
                <c:pt idx="1">
                  <c:v>0.75</c:v>
                </c:pt>
              </c:numCache>
            </c:numRef>
          </c:val>
          <c:extLst>
            <c:ext xmlns:c16="http://schemas.microsoft.com/office/drawing/2014/chart" uri="{C3380CC4-5D6E-409C-BE32-E72D297353CC}">
              <c16:uniqueId val="{00000000-B438-4ABE-AED7-7800005C2AF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9CF4B-6B9F-4CC0-B135-3791BC5A792C}"/>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3225AD9B-4C8D-499E-AC58-FEC41CB19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BB2EB59E-948A-4FE3-9A5B-90B9C79849B5}"/>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5" name="Нижний колонтитул 4">
            <a:extLst>
              <a:ext uri="{FF2B5EF4-FFF2-40B4-BE49-F238E27FC236}">
                <a16:creationId xmlns:a16="http://schemas.microsoft.com/office/drawing/2014/main" id="{99816313-0DA4-429B-A5BF-1FF4D4DC92F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6E0501A-99A4-459C-9CC5-D438620F4F61}"/>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2225912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C48A00-9671-4C6F-A10C-D672840A06D9}"/>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5B878F26-7BFC-437B-919B-529BA6A9D07E}"/>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57592FF-9021-47D5-BA55-CA6DFD2B4B8E}"/>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5" name="Нижний колонтитул 4">
            <a:extLst>
              <a:ext uri="{FF2B5EF4-FFF2-40B4-BE49-F238E27FC236}">
                <a16:creationId xmlns:a16="http://schemas.microsoft.com/office/drawing/2014/main" id="{5F23107A-43F1-475A-96EA-29447D2B738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B286FF3-7A15-49A2-A15C-AC01FCCB5236}"/>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149968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A123E2FD-D344-4F8B-9BB2-2D9634E0829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F9F4333-0627-48E4-B321-05F0237EAF0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D3F4434-02B5-4039-81F3-CB79489214ED}"/>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5" name="Нижний колонтитул 4">
            <a:extLst>
              <a:ext uri="{FF2B5EF4-FFF2-40B4-BE49-F238E27FC236}">
                <a16:creationId xmlns:a16="http://schemas.microsoft.com/office/drawing/2014/main" id="{2621BF7B-9609-45F7-A863-750C415CAC5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2D6C1B5-CF2F-4F22-B25B-F022AC80C063}"/>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1874624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3901AB-D12E-4276-AB4B-A49B997F663B}"/>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0B6BCCC9-52AF-4318-8965-F70E22AFF52A}"/>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47DFD0A-0C3A-4E2A-83FA-01BC0E120E90}"/>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5" name="Нижний колонтитул 4">
            <a:extLst>
              <a:ext uri="{FF2B5EF4-FFF2-40B4-BE49-F238E27FC236}">
                <a16:creationId xmlns:a16="http://schemas.microsoft.com/office/drawing/2014/main" id="{C3CFDA27-959B-4908-AEDB-D3739974E1C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CB92D7C-9000-4CB3-B3CF-D175752CEC0F}"/>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567575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854CCA-04CD-4F61-9142-DB672B63706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119E1B2F-47EC-4452-8C81-042C0C8465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A7E0C4E4-5F1F-4833-920A-3F4FCB0EDBFA}"/>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5" name="Нижний колонтитул 4">
            <a:extLst>
              <a:ext uri="{FF2B5EF4-FFF2-40B4-BE49-F238E27FC236}">
                <a16:creationId xmlns:a16="http://schemas.microsoft.com/office/drawing/2014/main" id="{A52A14A8-50BF-48E7-A925-5863753CCF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CFE2AAE-0FE4-4C71-B2F3-AAC8A5C3648A}"/>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1549711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A79A3C-EAA3-4C33-9F53-3FCC10C64A9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A0EC27A6-9EDB-459E-A4FA-77F01314B05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0A29349-5132-4924-85BE-73417E597BD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67C24A6-45AA-4336-A8F8-71A7192D9517}"/>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6" name="Нижний колонтитул 5">
            <a:extLst>
              <a:ext uri="{FF2B5EF4-FFF2-40B4-BE49-F238E27FC236}">
                <a16:creationId xmlns:a16="http://schemas.microsoft.com/office/drawing/2014/main" id="{E8727530-3783-4617-885D-0800E0411E4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73F34C3-9E25-4A54-BC30-60C470E7391C}"/>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936018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F187035-C5F6-41A1-807C-68C14260DD1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E9D54AD-C7DC-43A8-ABD6-B83474911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021A2C9-C775-406C-A932-557B72A3E9B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26A551FF-0FBE-458D-8A40-9802D36A64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78BF0D5C-A91F-4948-8BF5-1A811B6B01D5}"/>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47797F3-22C8-47E7-9451-48EAE1A6ED1B}"/>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8" name="Нижний колонтитул 7">
            <a:extLst>
              <a:ext uri="{FF2B5EF4-FFF2-40B4-BE49-F238E27FC236}">
                <a16:creationId xmlns:a16="http://schemas.microsoft.com/office/drawing/2014/main" id="{28E860F2-5195-472A-B49C-C58D82482400}"/>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DF99B48A-398B-450B-A645-BC832CC76084}"/>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3362891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A5DA59-6EC1-4470-992C-AD15D1A9E531}"/>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A83F45F-372E-4846-A932-F5856C8E4AA2}"/>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4" name="Нижний колонтитул 3">
            <a:extLst>
              <a:ext uri="{FF2B5EF4-FFF2-40B4-BE49-F238E27FC236}">
                <a16:creationId xmlns:a16="http://schemas.microsoft.com/office/drawing/2014/main" id="{5ABA4AF5-441C-44C5-9D5A-0C50EC3F5C8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3D20D9D-F314-4AD8-920C-417603004E6E}"/>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2589195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ECB2EF3-A933-4305-BF6D-7069BA8ACAED}"/>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3" name="Нижний колонтитул 2">
            <a:extLst>
              <a:ext uri="{FF2B5EF4-FFF2-40B4-BE49-F238E27FC236}">
                <a16:creationId xmlns:a16="http://schemas.microsoft.com/office/drawing/2014/main" id="{B07EA7C8-3189-4097-8357-E166B650E37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80DB9F1F-24D9-4BBC-9D35-8E9BFE85FF2A}"/>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1861966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448D2C3-7C21-4F37-93EA-573A989048E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0760FD07-A41D-48AC-A56B-940A36F0DA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ECF1AC8F-6E32-4DC5-8057-4797A1BCE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1B5716C-B01A-4D4D-AA5B-E457E37FCB10}"/>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6" name="Нижний колонтитул 5">
            <a:extLst>
              <a:ext uri="{FF2B5EF4-FFF2-40B4-BE49-F238E27FC236}">
                <a16:creationId xmlns:a16="http://schemas.microsoft.com/office/drawing/2014/main" id="{9669C127-1EC7-4E5A-8FF7-F2999601DDE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4D8F371-3FF3-4360-8B64-73913C3D68BE}"/>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3436437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2EE4BC-81F4-4C1E-B0F5-7CD698EA6F8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AB484F4F-A2A6-4C1D-98E3-6F69D8406D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0A87426E-51AD-4BA9-A976-2FE24C590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AD9E35A-2EB2-497F-B728-81C50F4373D4}"/>
              </a:ext>
            </a:extLst>
          </p:cNvPr>
          <p:cNvSpPr>
            <a:spLocks noGrp="1"/>
          </p:cNvSpPr>
          <p:nvPr>
            <p:ph type="dt" sz="half" idx="10"/>
          </p:nvPr>
        </p:nvSpPr>
        <p:spPr/>
        <p:txBody>
          <a:bodyPr/>
          <a:lstStyle/>
          <a:p>
            <a:fld id="{25563F35-725C-46D3-BA5C-F4169DD48BCE}" type="datetimeFigureOut">
              <a:rPr lang="ru-RU" smtClean="0"/>
              <a:t>17.05.2021</a:t>
            </a:fld>
            <a:endParaRPr lang="ru-RU"/>
          </a:p>
        </p:txBody>
      </p:sp>
      <p:sp>
        <p:nvSpPr>
          <p:cNvPr id="6" name="Нижний колонтитул 5">
            <a:extLst>
              <a:ext uri="{FF2B5EF4-FFF2-40B4-BE49-F238E27FC236}">
                <a16:creationId xmlns:a16="http://schemas.microsoft.com/office/drawing/2014/main" id="{F2C60AA9-00A9-4D56-9DB0-10073E92DD3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2982728-3DC1-4579-882E-86F70F4844E4}"/>
              </a:ext>
            </a:extLst>
          </p:cNvPr>
          <p:cNvSpPr>
            <a:spLocks noGrp="1"/>
          </p:cNvSpPr>
          <p:nvPr>
            <p:ph type="sldNum" sz="quarter" idx="12"/>
          </p:nvPr>
        </p:nvSpPr>
        <p:spPr/>
        <p:txBody>
          <a:bodyPr/>
          <a:lstStyle/>
          <a:p>
            <a:fld id="{8E7A7E4F-C832-4F9C-9510-224F0285E271}" type="slidenum">
              <a:rPr lang="ru-RU" smtClean="0"/>
              <a:t>‹#›</a:t>
            </a:fld>
            <a:endParaRPr lang="ru-RU"/>
          </a:p>
        </p:txBody>
      </p:sp>
    </p:spTree>
    <p:extLst>
      <p:ext uri="{BB962C8B-B14F-4D97-AF65-F5344CB8AC3E}">
        <p14:creationId xmlns:p14="http://schemas.microsoft.com/office/powerpoint/2010/main" val="4024409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9C9C8A-27CF-4852-A18E-F502B26442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CA3287B7-0E25-46B4-A444-EA59F37BB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892A109-8F8E-4D36-AC4E-F9B51B6BFF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563F35-725C-46D3-BA5C-F4169DD48BCE}" type="datetimeFigureOut">
              <a:rPr lang="ru-RU" smtClean="0"/>
              <a:t>17.05.2021</a:t>
            </a:fld>
            <a:endParaRPr lang="ru-RU"/>
          </a:p>
        </p:txBody>
      </p:sp>
      <p:sp>
        <p:nvSpPr>
          <p:cNvPr id="5" name="Нижний колонтитул 4">
            <a:extLst>
              <a:ext uri="{FF2B5EF4-FFF2-40B4-BE49-F238E27FC236}">
                <a16:creationId xmlns:a16="http://schemas.microsoft.com/office/drawing/2014/main" id="{6C20069A-F09D-40D1-819B-8D14860B3F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38ED7DCD-2162-4311-BFC9-B6F9A6A92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A7E4F-C832-4F9C-9510-224F0285E271}" type="slidenum">
              <a:rPr lang="ru-RU" smtClean="0"/>
              <a:t>‹#›</a:t>
            </a:fld>
            <a:endParaRPr lang="ru-RU"/>
          </a:p>
        </p:txBody>
      </p:sp>
    </p:spTree>
    <p:extLst>
      <p:ext uri="{BB962C8B-B14F-4D97-AF65-F5344CB8AC3E}">
        <p14:creationId xmlns:p14="http://schemas.microsoft.com/office/powerpoint/2010/main" val="1801500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7000"/>
                    </a14:imgEffect>
                    <a14:imgEffect>
                      <a14:brightnessContrast contrast="-5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04ADA14-F923-4820-940F-269C063E7D52}"/>
              </a:ext>
            </a:extLst>
          </p:cNvPr>
          <p:cNvSpPr>
            <a:spLocks noGrp="1"/>
          </p:cNvSpPr>
          <p:nvPr>
            <p:ph type="ctrTitle"/>
          </p:nvPr>
        </p:nvSpPr>
        <p:spPr>
          <a:xfrm>
            <a:off x="871200" y="252000"/>
            <a:ext cx="10346400" cy="3549600"/>
          </a:xfrm>
        </p:spPr>
        <p:txBody>
          <a:bodyPr>
            <a:normAutofit/>
            <a:scene3d>
              <a:camera prst="perspectiveFront"/>
              <a:lightRig rig="threePt" dir="t"/>
            </a:scene3d>
            <a:sp3d extrusionH="57150">
              <a:bevelT w="38100" h="38100" prst="relaxedInset"/>
            </a:sp3d>
          </a:bodyPr>
          <a:lstStyle/>
          <a:p>
            <a:r>
              <a:rPr lang="en-GB" sz="9600" b="1" dirty="0">
                <a:solidFill>
                  <a:srgbClr val="FF0000"/>
                </a:solidFill>
                <a:effectLst>
                  <a:glow rad="139700">
                    <a:schemeClr val="accent2">
                      <a:satMod val="175000"/>
                      <a:alpha val="40000"/>
                    </a:schemeClr>
                  </a:glow>
                  <a:outerShdw blurRad="38100" dist="38100" dir="2700000" algn="tl">
                    <a:srgbClr val="000000">
                      <a:alpha val="43137"/>
                    </a:srgbClr>
                  </a:outerShdw>
                </a:effectLst>
              </a:rPr>
              <a:t>Graduation</a:t>
            </a:r>
            <a:r>
              <a:rPr lang="en-GB" sz="9600" b="1" dirty="0">
                <a:solidFill>
                  <a:srgbClr val="FF0000"/>
                </a:solidFill>
                <a:effectLst>
                  <a:glow rad="139700">
                    <a:schemeClr val="accent2">
                      <a:satMod val="175000"/>
                      <a:alpha val="40000"/>
                    </a:schemeClr>
                  </a:glow>
                  <a:outerShdw blurRad="38100" dist="38100" dir="2700000" algn="tl">
                    <a:srgbClr val="000000">
                      <a:alpha val="43137"/>
                    </a:srgbClr>
                  </a:outerShdw>
                  <a:reflection blurRad="6350" stA="55000" endA="300" endPos="45500" dir="5400000" sy="-100000" algn="bl" rotWithShape="0"/>
                </a:effectLst>
              </a:rPr>
              <a:t> presentation…</a:t>
            </a:r>
            <a:endParaRPr lang="ru-RU" sz="9600" b="1" dirty="0">
              <a:solidFill>
                <a:srgbClr val="FF0000"/>
              </a:solidFill>
              <a:effectLst>
                <a:glow rad="139700">
                  <a:schemeClr val="accent2">
                    <a:satMod val="175000"/>
                    <a:alpha val="40000"/>
                  </a:schemeClr>
                </a:glow>
                <a:outerShdw blurRad="38100" dist="38100" dir="2700000" algn="tl">
                  <a:srgbClr val="000000">
                    <a:alpha val="43137"/>
                  </a:srgbClr>
                </a:outerShdw>
                <a:reflection blurRad="6350" stA="55000" endA="300" endPos="45500" dir="5400000" sy="-100000" algn="bl" rotWithShape="0"/>
              </a:effectLst>
            </a:endParaRPr>
          </a:p>
        </p:txBody>
      </p:sp>
      <p:sp>
        <p:nvSpPr>
          <p:cNvPr id="3" name="Подзаголовок 2">
            <a:extLst>
              <a:ext uri="{FF2B5EF4-FFF2-40B4-BE49-F238E27FC236}">
                <a16:creationId xmlns:a16="http://schemas.microsoft.com/office/drawing/2014/main" id="{D76B0591-6FA0-4E99-BFFD-6FC3CD9F7C8E}"/>
              </a:ext>
            </a:extLst>
          </p:cNvPr>
          <p:cNvSpPr>
            <a:spLocks noGrp="1"/>
          </p:cNvSpPr>
          <p:nvPr>
            <p:ph type="subTitle" idx="1"/>
          </p:nvPr>
        </p:nvSpPr>
        <p:spPr>
          <a:xfrm>
            <a:off x="1365600" y="4106038"/>
            <a:ext cx="9144000" cy="1655762"/>
          </a:xfrm>
        </p:spPr>
        <p:txBody>
          <a:bodyPr>
            <a:normAutofit/>
            <a:scene3d>
              <a:camera prst="orthographicFront"/>
              <a:lightRig rig="threePt" dir="t"/>
            </a:scene3d>
            <a:sp3d extrusionH="57150">
              <a:bevelT w="38100" h="38100"/>
            </a:sp3d>
          </a:bodyPr>
          <a:lstStyle/>
          <a:p>
            <a:r>
              <a:rPr lang="en-US" sz="6000" b="1" i="1" dirty="0">
                <a:solidFill>
                  <a:schemeClr val="bg2">
                    <a:lumMod val="25000"/>
                  </a:schemeClr>
                </a:solidFill>
                <a:effectLst>
                  <a:glow rad="63500">
                    <a:schemeClr val="accent6">
                      <a:satMod val="175000"/>
                      <a:alpha val="40000"/>
                    </a:schemeClr>
                  </a:glow>
                  <a:outerShdw blurRad="38100" dist="38100" dir="2700000" algn="tl">
                    <a:srgbClr val="000000">
                      <a:alpha val="43137"/>
                    </a:srgbClr>
                  </a:outerShdw>
                  <a:reflection blurRad="6350" stA="55000" endA="300" endPos="45500" dir="5400000" sy="-100000" algn="bl" rotWithShape="0"/>
                </a:effectLst>
                <a:latin typeface="+mj-lt"/>
                <a:ea typeface="+mj-ea"/>
                <a:cs typeface="+mj-cs"/>
              </a:rPr>
              <a:t>What is it about?</a:t>
            </a:r>
            <a:endParaRPr lang="ru-RU" sz="6000" b="1" i="1" dirty="0">
              <a:solidFill>
                <a:schemeClr val="bg2">
                  <a:lumMod val="25000"/>
                </a:schemeClr>
              </a:solidFill>
              <a:effectLst>
                <a:glow rad="63500">
                  <a:schemeClr val="accent6">
                    <a:satMod val="175000"/>
                    <a:alpha val="40000"/>
                  </a:schemeClr>
                </a:glow>
                <a:outerShdw blurRad="38100" dist="38100" dir="2700000" algn="tl">
                  <a:srgbClr val="000000">
                    <a:alpha val="43137"/>
                  </a:srgbClr>
                </a:outerShdw>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1803236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3B032D-845F-4896-88AE-B7449536A0B0}"/>
              </a:ext>
            </a:extLst>
          </p:cNvPr>
          <p:cNvSpPr>
            <a:spLocks noGrp="1"/>
          </p:cNvSpPr>
          <p:nvPr>
            <p:ph type="title"/>
          </p:nvPr>
        </p:nvSpPr>
        <p:spPr>
          <a:xfrm>
            <a:off x="655937" y="2766218"/>
            <a:ext cx="10880125" cy="1325563"/>
          </a:xfrm>
        </p:spPr>
        <p:txBody>
          <a:bodyPr>
            <a:normAutofit fontScale="90000"/>
          </a:bodyPr>
          <a:lstStyle/>
          <a:p>
            <a:r>
              <a:rPr lang="en-US" dirty="0"/>
              <a:t>That’s why it makes sense to speak about global index «Rate of Return» in an economy of a country.</a:t>
            </a:r>
            <a:endParaRPr lang="ru-RU" dirty="0"/>
          </a:p>
        </p:txBody>
      </p:sp>
    </p:spTree>
    <p:extLst>
      <p:ext uri="{BB962C8B-B14F-4D97-AF65-F5344CB8AC3E}">
        <p14:creationId xmlns:p14="http://schemas.microsoft.com/office/powerpoint/2010/main" val="1368105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E249B0-3F87-408E-930C-A0EF6D41AAA7}"/>
              </a:ext>
            </a:extLst>
          </p:cNvPr>
          <p:cNvSpPr>
            <a:spLocks noGrp="1"/>
          </p:cNvSpPr>
          <p:nvPr>
            <p:ph type="title"/>
          </p:nvPr>
        </p:nvSpPr>
        <p:spPr>
          <a:xfrm>
            <a:off x="641350" y="365125"/>
            <a:ext cx="11125200" cy="1325563"/>
          </a:xfrm>
        </p:spPr>
        <p:txBody>
          <a:bodyPr>
            <a:normAutofit/>
          </a:bodyPr>
          <a:lstStyle/>
          <a:p>
            <a:r>
              <a:rPr lang="en-US" dirty="0"/>
              <a:t>The dynamic of this index in the USA economy:</a:t>
            </a:r>
            <a:endParaRPr lang="ru-RU" dirty="0"/>
          </a:p>
        </p:txBody>
      </p:sp>
      <p:pic>
        <p:nvPicPr>
          <p:cNvPr id="4" name="Объект 6">
            <a:extLst>
              <a:ext uri="{FF2B5EF4-FFF2-40B4-BE49-F238E27FC236}">
                <a16:creationId xmlns:a16="http://schemas.microsoft.com/office/drawing/2014/main" id="{C04B41BC-237C-4695-8A07-9982B7319C0B}"/>
              </a:ext>
            </a:extLst>
          </p:cNvPr>
          <p:cNvPicPr>
            <a:picLocks noGrp="1" noChangeAspect="1"/>
          </p:cNvPicPr>
          <p:nvPr>
            <p:ph idx="1"/>
          </p:nvPr>
        </p:nvPicPr>
        <p:blipFill>
          <a:blip r:embed="rId2"/>
          <a:stretch>
            <a:fillRect/>
          </a:stretch>
        </p:blipFill>
        <p:spPr>
          <a:xfrm>
            <a:off x="784003" y="1861625"/>
            <a:ext cx="8219193" cy="4351338"/>
          </a:xfrm>
        </p:spPr>
      </p:pic>
      <p:sp>
        <p:nvSpPr>
          <p:cNvPr id="3" name="TextBox 2">
            <a:extLst>
              <a:ext uri="{FF2B5EF4-FFF2-40B4-BE49-F238E27FC236}">
                <a16:creationId xmlns:a16="http://schemas.microsoft.com/office/drawing/2014/main" id="{A79BC71F-3FB4-4AF4-A17B-1CC03EDB02F3}"/>
              </a:ext>
            </a:extLst>
          </p:cNvPr>
          <p:cNvSpPr txBox="1"/>
          <p:nvPr/>
        </p:nvSpPr>
        <p:spPr>
          <a:xfrm>
            <a:off x="9040247" y="2714400"/>
            <a:ext cx="2734707" cy="2031325"/>
          </a:xfrm>
          <a:prstGeom prst="rect">
            <a:avLst/>
          </a:prstGeom>
          <a:noFill/>
        </p:spPr>
        <p:txBody>
          <a:bodyPr wrap="square" rtlCol="0">
            <a:spAutoFit/>
          </a:bodyPr>
          <a:lstStyle/>
          <a:p>
            <a:r>
              <a:rPr lang="en-US" dirty="0"/>
              <a:t>Obviously, low </a:t>
            </a:r>
            <a:r>
              <a:rPr lang="en-US" dirty="0" err="1"/>
              <a:t>RoR</a:t>
            </a:r>
            <a:r>
              <a:rPr lang="en-US" dirty="0"/>
              <a:t> in the end of 70s and the absence of competitors of the USA pushed its capital from the country — to look for cheap labor in the periphery.</a:t>
            </a:r>
            <a:endParaRPr lang="ru-RU" dirty="0"/>
          </a:p>
        </p:txBody>
      </p:sp>
    </p:spTree>
    <p:extLst>
      <p:ext uri="{BB962C8B-B14F-4D97-AF65-F5344CB8AC3E}">
        <p14:creationId xmlns:p14="http://schemas.microsoft.com/office/powerpoint/2010/main" val="893374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D076C18-0A7F-4F7A-87DA-B32E26278858}"/>
              </a:ext>
            </a:extLst>
          </p:cNvPr>
          <p:cNvSpPr>
            <a:spLocks noGrp="1"/>
          </p:cNvSpPr>
          <p:nvPr>
            <p:ph type="title"/>
          </p:nvPr>
        </p:nvSpPr>
        <p:spPr>
          <a:xfrm>
            <a:off x="838200" y="2766218"/>
            <a:ext cx="10515600" cy="1325563"/>
          </a:xfrm>
        </p:spPr>
        <p:txBody>
          <a:bodyPr>
            <a:normAutofit fontScale="90000"/>
          </a:bodyPr>
          <a:lstStyle/>
          <a:p>
            <a:r>
              <a:rPr lang="en-US" dirty="0"/>
              <a:t>It can be noticed that there are some long term (≈50-year) trends that are correlated with technological paradigms’ alteration. But why are the things this way?</a:t>
            </a:r>
            <a:endParaRPr lang="ru-RU" dirty="0"/>
          </a:p>
        </p:txBody>
      </p:sp>
    </p:spTree>
    <p:extLst>
      <p:ext uri="{BB962C8B-B14F-4D97-AF65-F5344CB8AC3E}">
        <p14:creationId xmlns:p14="http://schemas.microsoft.com/office/powerpoint/2010/main" val="117487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1B7289-ACF6-464E-9B28-E3215064CF1B}"/>
              </a:ext>
            </a:extLst>
          </p:cNvPr>
          <p:cNvSpPr>
            <a:spLocks noGrp="1"/>
          </p:cNvSpPr>
          <p:nvPr>
            <p:ph type="title"/>
          </p:nvPr>
        </p:nvSpPr>
        <p:spPr/>
        <p:txBody>
          <a:bodyPr>
            <a:normAutofit fontScale="90000"/>
          </a:bodyPr>
          <a:lstStyle/>
          <a:p>
            <a:r>
              <a:rPr lang="en-US" dirty="0"/>
              <a:t>There are also other valuable processes connected to technological paradigm alteration</a:t>
            </a:r>
            <a:endParaRPr lang="ru-RU" dirty="0"/>
          </a:p>
        </p:txBody>
      </p:sp>
      <p:sp>
        <p:nvSpPr>
          <p:cNvPr id="3" name="Объект 2">
            <a:extLst>
              <a:ext uri="{FF2B5EF4-FFF2-40B4-BE49-F238E27FC236}">
                <a16:creationId xmlns:a16="http://schemas.microsoft.com/office/drawing/2014/main" id="{1EA454C8-BD08-4A84-AAD4-05BF92FF1349}"/>
              </a:ext>
            </a:extLst>
          </p:cNvPr>
          <p:cNvSpPr>
            <a:spLocks noGrp="1"/>
          </p:cNvSpPr>
          <p:nvPr>
            <p:ph idx="1"/>
          </p:nvPr>
        </p:nvSpPr>
        <p:spPr>
          <a:xfrm>
            <a:off x="838200" y="2261959"/>
            <a:ext cx="10515600" cy="1325563"/>
          </a:xfrm>
        </p:spPr>
        <p:txBody>
          <a:bodyPr/>
          <a:lstStyle/>
          <a:p>
            <a:r>
              <a:rPr lang="en-GB" sz="1800" b="0" i="1" u="none" strike="noStrike" baseline="0" dirty="0">
                <a:solidFill>
                  <a:srgbClr val="000000"/>
                </a:solidFill>
                <a:latin typeface="Times New Roman" panose="02020603050405020304" pitchFamily="18" charset="0"/>
                <a:cs typeface="Times New Roman" panose="02020603050405020304" pitchFamily="18" charset="0"/>
              </a:rPr>
              <a:t>Constant capital </a:t>
            </a:r>
            <a:r>
              <a:rPr lang="en-GB" sz="1800" b="0" i="0" u="none" strike="noStrike" baseline="0" dirty="0">
                <a:solidFill>
                  <a:srgbClr val="000000"/>
                </a:solidFill>
                <a:latin typeface="Cambria Math" panose="02040503050406030204" pitchFamily="18" charset="0"/>
              </a:rPr>
              <a:t> is higher in the stage of wide spread of the paradigm</a:t>
            </a:r>
          </a:p>
          <a:p>
            <a:r>
              <a:rPr lang="en-GB" sz="1800" b="0" i="1" u="none" strike="noStrike" baseline="0" dirty="0">
                <a:solidFill>
                  <a:srgbClr val="000000"/>
                </a:solidFill>
                <a:latin typeface="Times New Roman" panose="02020603050405020304" pitchFamily="18" charset="0"/>
              </a:rPr>
              <a:t>Unemployment</a:t>
            </a:r>
            <a:r>
              <a:rPr lang="en-GB" sz="1800" b="0" i="0" u="none" strike="noStrike" baseline="0" dirty="0">
                <a:solidFill>
                  <a:srgbClr val="000000"/>
                </a:solidFill>
                <a:latin typeface="Cambria Math" panose="02040503050406030204" pitchFamily="18" charset="0"/>
              </a:rPr>
              <a:t> is higher </a:t>
            </a:r>
            <a:r>
              <a:rPr lang="en-US" sz="1800" b="0" i="0" u="none" strike="noStrike" baseline="0" dirty="0">
                <a:solidFill>
                  <a:srgbClr val="000000"/>
                </a:solidFill>
                <a:latin typeface="Cambria Math" panose="02040503050406030204" pitchFamily="18" charset="0"/>
              </a:rPr>
              <a:t>the stage of its </a:t>
            </a:r>
            <a:r>
              <a:rPr lang="en-GB" sz="1800" b="0" i="0" u="none" strike="noStrike" baseline="0" dirty="0">
                <a:solidFill>
                  <a:srgbClr val="000000"/>
                </a:solidFill>
                <a:latin typeface="Cambria Math" panose="02040503050406030204" pitchFamily="18" charset="0"/>
              </a:rPr>
              <a:t>collapse</a:t>
            </a:r>
          </a:p>
          <a:p>
            <a:r>
              <a:rPr lang="en-GB" sz="1800" b="0" i="0" u="none" strike="noStrike" baseline="0" dirty="0">
                <a:solidFill>
                  <a:srgbClr val="000000"/>
                </a:solidFill>
                <a:latin typeface="Cambria Math" panose="02040503050406030204" pitchFamily="18" charset="0"/>
              </a:rPr>
              <a:t>And</a:t>
            </a:r>
            <a:r>
              <a:rPr lang="en-GB" sz="1800" b="0" i="1" u="none" strike="noStrike" baseline="0" dirty="0">
                <a:solidFill>
                  <a:srgbClr val="000000"/>
                </a:solidFill>
                <a:latin typeface="Times New Roman" panose="02020603050405020304" pitchFamily="18" charset="0"/>
              </a:rPr>
              <a:t> </a:t>
            </a:r>
            <a:r>
              <a:rPr lang="en-GB" sz="1800" b="0" i="1" u="none" strike="noStrike" baseline="0" dirty="0" err="1">
                <a:solidFill>
                  <a:srgbClr val="000000"/>
                </a:solidFill>
                <a:latin typeface="Times New Roman" panose="02020603050405020304" pitchFamily="18" charset="0"/>
              </a:rPr>
              <a:t>Financial_share</a:t>
            </a:r>
            <a:r>
              <a:rPr lang="en-GB" sz="1800" i="1" dirty="0">
                <a:solidFill>
                  <a:srgbClr val="000000"/>
                </a:solidFill>
                <a:latin typeface="Times New Roman" panose="02020603050405020304" pitchFamily="18" charset="0"/>
              </a:rPr>
              <a:t>, </a:t>
            </a:r>
            <a:r>
              <a:rPr lang="en-GB" sz="1800" dirty="0">
                <a:solidFill>
                  <a:srgbClr val="000000"/>
                </a:solidFill>
                <a:latin typeface="Times New Roman" panose="02020603050405020304" pitchFamily="18" charset="0"/>
              </a:rPr>
              <a:t>which is the </a:t>
            </a:r>
            <a:r>
              <a:rPr lang="en-US" sz="1800" dirty="0">
                <a:solidFill>
                  <a:srgbClr val="000000"/>
                </a:solidFill>
                <a:latin typeface="Times New Roman" panose="02020603050405020304" pitchFamily="18" charset="0"/>
              </a:rPr>
              <a:t>fraction </a:t>
            </a:r>
            <a:r>
              <a:rPr lang="en-GB" sz="1800" dirty="0">
                <a:solidFill>
                  <a:srgbClr val="000000"/>
                </a:solidFill>
                <a:latin typeface="Times New Roman" panose="02020603050405020304" pitchFamily="18" charset="0"/>
              </a:rPr>
              <a:t>of</a:t>
            </a:r>
            <a:r>
              <a:rPr lang="en-US" sz="1800" dirty="0">
                <a:solidFill>
                  <a:srgbClr val="000000"/>
                </a:solidFill>
                <a:latin typeface="Times New Roman" panose="02020603050405020304" pitchFamily="18" charset="0"/>
              </a:rPr>
              <a:t> financial markets in GDP is too</a:t>
            </a:r>
            <a:endParaRPr lang="ru-RU" dirty="0"/>
          </a:p>
        </p:txBody>
      </p:sp>
      <p:sp>
        <p:nvSpPr>
          <p:cNvPr id="5" name="TextBox 4">
            <a:extLst>
              <a:ext uri="{FF2B5EF4-FFF2-40B4-BE49-F238E27FC236}">
                <a16:creationId xmlns:a16="http://schemas.microsoft.com/office/drawing/2014/main" id="{385479E9-ED4C-4F31-BF2D-4975F1BF5162}"/>
              </a:ext>
            </a:extLst>
          </p:cNvPr>
          <p:cNvSpPr txBox="1"/>
          <p:nvPr/>
        </p:nvSpPr>
        <p:spPr>
          <a:xfrm>
            <a:off x="3048515" y="4446734"/>
            <a:ext cx="6094970" cy="369332"/>
          </a:xfrm>
          <a:prstGeom prst="rect">
            <a:avLst/>
          </a:prstGeom>
          <a:noFill/>
        </p:spPr>
        <p:txBody>
          <a:bodyPr wrap="square">
            <a:spAutoFit/>
          </a:bodyPr>
          <a:lstStyle/>
          <a:p>
            <a:r>
              <a:rPr lang="en-US" i="1" dirty="0"/>
              <a:t>(Unfortunately, I don’t have time to explain this processes…)</a:t>
            </a:r>
            <a:endParaRPr lang="ru-RU" i="1" dirty="0"/>
          </a:p>
        </p:txBody>
      </p:sp>
    </p:spTree>
    <p:extLst>
      <p:ext uri="{BB962C8B-B14F-4D97-AF65-F5344CB8AC3E}">
        <p14:creationId xmlns:p14="http://schemas.microsoft.com/office/powerpoint/2010/main" val="2631126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1B7289-ACF6-464E-9B28-E3215064CF1B}"/>
              </a:ext>
            </a:extLst>
          </p:cNvPr>
          <p:cNvSpPr>
            <a:spLocks noGrp="1"/>
          </p:cNvSpPr>
          <p:nvPr>
            <p:ph type="title"/>
          </p:nvPr>
        </p:nvSpPr>
        <p:spPr>
          <a:xfrm>
            <a:off x="838200" y="811525"/>
            <a:ext cx="10515600" cy="1325563"/>
          </a:xfrm>
        </p:spPr>
        <p:txBody>
          <a:bodyPr/>
          <a:lstStyle/>
          <a:p>
            <a:r>
              <a:rPr lang="en-US" dirty="0"/>
              <a:t>To prove this considerations a logistic regression model had been developed.</a:t>
            </a:r>
            <a:endParaRPr lang="ru-RU" dirty="0"/>
          </a:p>
        </p:txBody>
      </p:sp>
      <p:sp>
        <p:nvSpPr>
          <p:cNvPr id="3" name="Объект 2">
            <a:extLst>
              <a:ext uri="{FF2B5EF4-FFF2-40B4-BE49-F238E27FC236}">
                <a16:creationId xmlns:a16="http://schemas.microsoft.com/office/drawing/2014/main" id="{1EA454C8-BD08-4A84-AAD4-05BF92FF1349}"/>
              </a:ext>
            </a:extLst>
          </p:cNvPr>
          <p:cNvSpPr>
            <a:spLocks noGrp="1"/>
          </p:cNvSpPr>
          <p:nvPr>
            <p:ph idx="1"/>
          </p:nvPr>
        </p:nvSpPr>
        <p:spPr>
          <a:xfrm>
            <a:off x="838200" y="2927225"/>
            <a:ext cx="10515600" cy="1666375"/>
          </a:xfrm>
        </p:spPr>
        <p:txBody>
          <a:bodyPr/>
          <a:lstStyle/>
          <a:p>
            <a:pPr marL="0" indent="0">
              <a:buNone/>
            </a:pPr>
            <a:r>
              <a:rPr lang="en-US" dirty="0"/>
              <a:t>The model predicts a binary variable «stage», where «1» is responsible for the wide spreading stage.</a:t>
            </a:r>
            <a:endParaRPr lang="ru-RU" dirty="0"/>
          </a:p>
        </p:txBody>
      </p:sp>
    </p:spTree>
    <p:extLst>
      <p:ext uri="{BB962C8B-B14F-4D97-AF65-F5344CB8AC3E}">
        <p14:creationId xmlns:p14="http://schemas.microsoft.com/office/powerpoint/2010/main" val="1106001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Объект 6">
            <a:extLst>
              <a:ext uri="{FF2B5EF4-FFF2-40B4-BE49-F238E27FC236}">
                <a16:creationId xmlns:a16="http://schemas.microsoft.com/office/drawing/2014/main" id="{C63DED62-BCEE-4105-A45A-AFC299B39EDD}"/>
              </a:ext>
            </a:extLst>
          </p:cNvPr>
          <p:cNvPicPr>
            <a:picLocks noGrp="1" noChangeAspect="1"/>
          </p:cNvPicPr>
          <p:nvPr>
            <p:ph idx="1"/>
          </p:nvPr>
        </p:nvPicPr>
        <p:blipFill>
          <a:blip r:embed="rId2"/>
          <a:stretch>
            <a:fillRect/>
          </a:stretch>
        </p:blipFill>
        <p:spPr>
          <a:xfrm>
            <a:off x="74141" y="768997"/>
            <a:ext cx="10789950" cy="3169929"/>
          </a:xfrm>
        </p:spPr>
      </p:pic>
      <p:pic>
        <p:nvPicPr>
          <p:cNvPr id="4" name="Рисунок 3">
            <a:extLst>
              <a:ext uri="{FF2B5EF4-FFF2-40B4-BE49-F238E27FC236}">
                <a16:creationId xmlns:a16="http://schemas.microsoft.com/office/drawing/2014/main" id="{0C84AE1B-ABCD-4458-B37D-7244D6E3E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34" y="125862"/>
            <a:ext cx="2768167" cy="2348169"/>
          </a:xfrm>
          <a:prstGeom prst="rect">
            <a:avLst/>
          </a:prstGeom>
        </p:spPr>
      </p:pic>
      <p:cxnSp>
        <p:nvCxnSpPr>
          <p:cNvPr id="6" name="Прямая со стрелкой 5">
            <a:extLst>
              <a:ext uri="{FF2B5EF4-FFF2-40B4-BE49-F238E27FC236}">
                <a16:creationId xmlns:a16="http://schemas.microsoft.com/office/drawing/2014/main" id="{7CC5BF85-0253-4ED3-8B36-31ADBC8267D5}"/>
              </a:ext>
            </a:extLst>
          </p:cNvPr>
          <p:cNvCxnSpPr>
            <a:cxnSpLocks/>
          </p:cNvCxnSpPr>
          <p:nvPr/>
        </p:nvCxnSpPr>
        <p:spPr>
          <a:xfrm flipH="1">
            <a:off x="6703542" y="1166000"/>
            <a:ext cx="3425632" cy="205600"/>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03C823AC-77AF-453A-BA19-83D4CB66F195}"/>
              </a:ext>
            </a:extLst>
          </p:cNvPr>
          <p:cNvSpPr txBox="1"/>
          <p:nvPr/>
        </p:nvSpPr>
        <p:spPr>
          <a:xfrm>
            <a:off x="6851822" y="704335"/>
            <a:ext cx="2588742" cy="923330"/>
          </a:xfrm>
          <a:prstGeom prst="rect">
            <a:avLst/>
          </a:prstGeom>
          <a:noFill/>
        </p:spPr>
        <p:txBody>
          <a:bodyPr wrap="square" rtlCol="0">
            <a:spAutoFit/>
          </a:bodyPr>
          <a:lstStyle/>
          <a:p>
            <a:r>
              <a:rPr lang="en-US" dirty="0"/>
              <a:t>(M</a:t>
            </a:r>
            <a:r>
              <a:rPr lang="en-GB" dirty="0" err="1"/>
              <a:t>onotonically</a:t>
            </a:r>
            <a:r>
              <a:rPr lang="en-GB" dirty="0"/>
              <a:t> increasing function)</a:t>
            </a:r>
          </a:p>
          <a:p>
            <a:endParaRPr lang="ru-RU" dirty="0"/>
          </a:p>
        </p:txBody>
      </p:sp>
      <p:sp>
        <p:nvSpPr>
          <p:cNvPr id="12" name="TextBox 11">
            <a:extLst>
              <a:ext uri="{FF2B5EF4-FFF2-40B4-BE49-F238E27FC236}">
                <a16:creationId xmlns:a16="http://schemas.microsoft.com/office/drawing/2014/main" id="{8C574FE4-43C1-4A6B-88A8-F52FB6427015}"/>
              </a:ext>
            </a:extLst>
          </p:cNvPr>
          <p:cNvSpPr txBox="1"/>
          <p:nvPr/>
        </p:nvSpPr>
        <p:spPr>
          <a:xfrm>
            <a:off x="3097942" y="4122340"/>
            <a:ext cx="6094970" cy="2031325"/>
          </a:xfrm>
          <a:prstGeom prst="rect">
            <a:avLst/>
          </a:prstGeom>
          <a:noFill/>
        </p:spPr>
        <p:txBody>
          <a:bodyPr wrap="square">
            <a:spAutoFit/>
          </a:bodyPr>
          <a:lstStyle/>
          <a:p>
            <a:r>
              <a:rPr lang="en-US" dirty="0"/>
              <a:t>It can be clearly seen that the stage correlates </a:t>
            </a:r>
          </a:p>
          <a:p>
            <a:pPr marL="285750" indent="-285750">
              <a:buFont typeface="Arial" panose="020B0604020202020204" pitchFamily="34" charset="0"/>
              <a:buChar char="•"/>
            </a:pPr>
            <a:r>
              <a:rPr lang="en-US" dirty="0"/>
              <a:t>Positively with: </a:t>
            </a:r>
          </a:p>
          <a:p>
            <a:pPr marL="742950" lvl="1" indent="-285750">
              <a:buFont typeface="Arial" panose="020B0604020202020204" pitchFamily="34" charset="0"/>
              <a:buChar char="•"/>
            </a:pPr>
            <a:r>
              <a:rPr lang="en-US" dirty="0"/>
              <a:t>Profit rate</a:t>
            </a:r>
          </a:p>
          <a:p>
            <a:pPr marL="742950" lvl="1" indent="-285750">
              <a:buFont typeface="Arial" panose="020B0604020202020204" pitchFamily="34" charset="0"/>
              <a:buChar char="•"/>
            </a:pPr>
            <a:r>
              <a:rPr lang="en-US" dirty="0"/>
              <a:t>Financial share</a:t>
            </a:r>
          </a:p>
          <a:p>
            <a:pPr marL="285750" indent="-285750">
              <a:buFont typeface="Arial" panose="020B0604020202020204" pitchFamily="34" charset="0"/>
              <a:buChar char="•"/>
            </a:pPr>
            <a:r>
              <a:rPr lang="en-US" dirty="0"/>
              <a:t>And negatively with:</a:t>
            </a:r>
          </a:p>
          <a:p>
            <a:pPr marL="742950" lvl="1" indent="-285750">
              <a:buFont typeface="Arial" panose="020B0604020202020204" pitchFamily="34" charset="0"/>
              <a:buChar char="•"/>
            </a:pPr>
            <a:r>
              <a:rPr lang="en-US" dirty="0"/>
              <a:t>Constant capital</a:t>
            </a:r>
            <a:endParaRPr lang="ru-RU" dirty="0"/>
          </a:p>
          <a:p>
            <a:pPr marL="742950" lvl="1" indent="-285750">
              <a:buFont typeface="Arial" panose="020B0604020202020204" pitchFamily="34" charset="0"/>
              <a:buChar char="•"/>
            </a:pPr>
            <a:r>
              <a:rPr lang="en-US" dirty="0"/>
              <a:t>Unemployment</a:t>
            </a:r>
          </a:p>
        </p:txBody>
      </p:sp>
    </p:spTree>
    <p:extLst>
      <p:ext uri="{BB962C8B-B14F-4D97-AF65-F5344CB8AC3E}">
        <p14:creationId xmlns:p14="http://schemas.microsoft.com/office/powerpoint/2010/main" val="1335412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B221EA-ECCF-40C9-A051-86DCA11AA5F4}"/>
              </a:ext>
            </a:extLst>
          </p:cNvPr>
          <p:cNvSpPr>
            <a:spLocks noGrp="1"/>
          </p:cNvSpPr>
          <p:nvPr>
            <p:ph type="title"/>
          </p:nvPr>
        </p:nvSpPr>
        <p:spPr/>
        <p:txBody>
          <a:bodyPr>
            <a:normAutofit fontScale="90000"/>
          </a:bodyPr>
          <a:lstStyle/>
          <a:p>
            <a:r>
              <a:rPr lang="en-US" dirty="0"/>
              <a:t>ROC_AUC value for this model is ≈ </a:t>
            </a:r>
            <a:r>
              <a:rPr lang="en-US" dirty="0">
                <a:solidFill>
                  <a:srgbClr val="00B0F0"/>
                </a:solidFill>
              </a:rPr>
              <a:t>0.934</a:t>
            </a:r>
            <a:r>
              <a:rPr lang="en-US" dirty="0"/>
              <a:t>, therefore we can conclude that the correlation is statistically significant.</a:t>
            </a:r>
            <a:endParaRPr lang="ru-RU" dirty="0">
              <a:solidFill>
                <a:srgbClr val="00B0F0"/>
              </a:solidFill>
            </a:endParaRPr>
          </a:p>
        </p:txBody>
      </p:sp>
      <p:pic>
        <p:nvPicPr>
          <p:cNvPr id="13" name="Объект 12">
            <a:extLst>
              <a:ext uri="{FF2B5EF4-FFF2-40B4-BE49-F238E27FC236}">
                <a16:creationId xmlns:a16="http://schemas.microsoft.com/office/drawing/2014/main" id="{EBEE5E72-954A-418E-A206-5C97C565B8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159" r="7315"/>
          <a:stretch/>
        </p:blipFill>
        <p:spPr>
          <a:xfrm>
            <a:off x="3013603" y="1924049"/>
            <a:ext cx="5891183" cy="4568826"/>
          </a:xfrm>
        </p:spPr>
      </p:pic>
    </p:spTree>
    <p:extLst>
      <p:ext uri="{BB962C8B-B14F-4D97-AF65-F5344CB8AC3E}">
        <p14:creationId xmlns:p14="http://schemas.microsoft.com/office/powerpoint/2010/main" val="1861181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BC46E2-0F54-4F5E-BF63-118C996C05A0}"/>
              </a:ext>
            </a:extLst>
          </p:cNvPr>
          <p:cNvSpPr>
            <a:spLocks noGrp="1"/>
          </p:cNvSpPr>
          <p:nvPr>
            <p:ph type="title"/>
          </p:nvPr>
        </p:nvSpPr>
        <p:spPr/>
        <p:txBody>
          <a:bodyPr>
            <a:normAutofit fontScale="90000"/>
          </a:bodyPr>
          <a:lstStyle/>
          <a:p>
            <a:r>
              <a:rPr lang="en-US" dirty="0"/>
              <a:t>…and p-values for all the parameters are lower than 5% which witnesses that all of them make sense.</a:t>
            </a:r>
            <a:endParaRPr lang="ru-RU" dirty="0"/>
          </a:p>
        </p:txBody>
      </p:sp>
      <p:pic>
        <p:nvPicPr>
          <p:cNvPr id="5" name="Объект 4">
            <a:extLst>
              <a:ext uri="{FF2B5EF4-FFF2-40B4-BE49-F238E27FC236}">
                <a16:creationId xmlns:a16="http://schemas.microsoft.com/office/drawing/2014/main" id="{51E36132-31A7-4779-ABE8-BD4A049A37D9}"/>
              </a:ext>
            </a:extLst>
          </p:cNvPr>
          <p:cNvPicPr>
            <a:picLocks noGrp="1" noChangeAspect="1"/>
          </p:cNvPicPr>
          <p:nvPr>
            <p:ph idx="1"/>
          </p:nvPr>
        </p:nvPicPr>
        <p:blipFill>
          <a:blip r:embed="rId2"/>
          <a:stretch>
            <a:fillRect/>
          </a:stretch>
        </p:blipFill>
        <p:spPr>
          <a:xfrm>
            <a:off x="838200" y="1856482"/>
            <a:ext cx="10515600" cy="4289624"/>
          </a:xfrm>
        </p:spPr>
      </p:pic>
      <p:sp>
        <p:nvSpPr>
          <p:cNvPr id="6" name="Прямоугольник 5">
            <a:extLst>
              <a:ext uri="{FF2B5EF4-FFF2-40B4-BE49-F238E27FC236}">
                <a16:creationId xmlns:a16="http://schemas.microsoft.com/office/drawing/2014/main" id="{BDCD2FDE-4451-4A5C-8BA3-67240A4CA685}"/>
              </a:ext>
            </a:extLst>
          </p:cNvPr>
          <p:cNvSpPr/>
          <p:nvPr/>
        </p:nvSpPr>
        <p:spPr>
          <a:xfrm>
            <a:off x="7333735" y="3978876"/>
            <a:ext cx="1340708" cy="1872048"/>
          </a:xfrm>
          <a:prstGeom prst="rect">
            <a:avLst/>
          </a:prstGeom>
          <a:noFill/>
          <a:ln w="76200">
            <a:solidFill>
              <a:srgbClr val="FF000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243105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B221EA-ECCF-40C9-A051-86DCA11AA5F4}"/>
              </a:ext>
            </a:extLst>
          </p:cNvPr>
          <p:cNvSpPr>
            <a:spLocks noGrp="1"/>
          </p:cNvSpPr>
          <p:nvPr>
            <p:ph type="title"/>
          </p:nvPr>
        </p:nvSpPr>
        <p:spPr/>
        <p:txBody>
          <a:bodyPr/>
          <a:lstStyle/>
          <a:p>
            <a:r>
              <a:rPr lang="en-US" dirty="0"/>
              <a:t>Constant Capital</a:t>
            </a:r>
            <a:endParaRPr lang="ru-RU" dirty="0"/>
          </a:p>
        </p:txBody>
      </p:sp>
      <p:pic>
        <p:nvPicPr>
          <p:cNvPr id="9" name="Объект 8">
            <a:extLst>
              <a:ext uri="{FF2B5EF4-FFF2-40B4-BE49-F238E27FC236}">
                <a16:creationId xmlns:a16="http://schemas.microsoft.com/office/drawing/2014/main" id="{7453BADB-B52C-435A-B980-76871CED0518}"/>
              </a:ext>
            </a:extLst>
          </p:cNvPr>
          <p:cNvPicPr>
            <a:picLocks noGrp="1" noChangeAspect="1"/>
          </p:cNvPicPr>
          <p:nvPr>
            <p:ph idx="1"/>
          </p:nvPr>
        </p:nvPicPr>
        <p:blipFill>
          <a:blip r:embed="rId2"/>
          <a:stretch>
            <a:fillRect/>
          </a:stretch>
        </p:blipFill>
        <p:spPr>
          <a:xfrm>
            <a:off x="3431227" y="2371725"/>
            <a:ext cx="5329545" cy="4351338"/>
          </a:xfrm>
        </p:spPr>
      </p:pic>
    </p:spTree>
    <p:extLst>
      <p:ext uri="{BB962C8B-B14F-4D97-AF65-F5344CB8AC3E}">
        <p14:creationId xmlns:p14="http://schemas.microsoft.com/office/powerpoint/2010/main" val="147740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B221EA-ECCF-40C9-A051-86DCA11AA5F4}"/>
              </a:ext>
            </a:extLst>
          </p:cNvPr>
          <p:cNvSpPr>
            <a:spLocks noGrp="1"/>
          </p:cNvSpPr>
          <p:nvPr>
            <p:ph type="title"/>
          </p:nvPr>
        </p:nvSpPr>
        <p:spPr/>
        <p:txBody>
          <a:bodyPr/>
          <a:lstStyle/>
          <a:p>
            <a:r>
              <a:rPr lang="en-US" dirty="0"/>
              <a:t>Profit rate/Rate of return</a:t>
            </a:r>
            <a:endParaRPr lang="ru-RU" dirty="0"/>
          </a:p>
        </p:txBody>
      </p:sp>
      <p:pic>
        <p:nvPicPr>
          <p:cNvPr id="8" name="Объект 7">
            <a:extLst>
              <a:ext uri="{FF2B5EF4-FFF2-40B4-BE49-F238E27FC236}">
                <a16:creationId xmlns:a16="http://schemas.microsoft.com/office/drawing/2014/main" id="{9B11E38B-C3F9-4A57-8B1B-988465DD266A}"/>
              </a:ext>
            </a:extLst>
          </p:cNvPr>
          <p:cNvPicPr>
            <a:picLocks noGrp="1" noChangeAspect="1"/>
          </p:cNvPicPr>
          <p:nvPr>
            <p:ph idx="1"/>
          </p:nvPr>
        </p:nvPicPr>
        <p:blipFill>
          <a:blip r:embed="rId2"/>
          <a:stretch>
            <a:fillRect/>
          </a:stretch>
        </p:blipFill>
        <p:spPr>
          <a:xfrm>
            <a:off x="3800281" y="2141537"/>
            <a:ext cx="4591437" cy="4351338"/>
          </a:xfrm>
        </p:spPr>
      </p:pic>
    </p:spTree>
    <p:extLst>
      <p:ext uri="{BB962C8B-B14F-4D97-AF65-F5344CB8AC3E}">
        <p14:creationId xmlns:p14="http://schemas.microsoft.com/office/powerpoint/2010/main" val="2780713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5B89AC-AEBA-469D-8B78-AA2992CCF945}"/>
              </a:ext>
            </a:extLst>
          </p:cNvPr>
          <p:cNvSpPr>
            <a:spLocks noGrp="1"/>
          </p:cNvSpPr>
          <p:nvPr>
            <p:ph type="title"/>
          </p:nvPr>
        </p:nvSpPr>
        <p:spPr/>
        <p:txBody>
          <a:bodyPr>
            <a:normAutofit fontScale="90000"/>
          </a:bodyPr>
          <a:lstStyle/>
          <a:p>
            <a:r>
              <a:rPr lang="en-US" dirty="0"/>
              <a:t>According to the</a:t>
            </a:r>
            <a:r>
              <a:rPr lang="ru-RU" dirty="0"/>
              <a:t> </a:t>
            </a:r>
            <a:r>
              <a:rPr lang="en-US" dirty="0"/>
              <a:t>prediction of my statistical model, some of you have already heard about the topic:</a:t>
            </a:r>
            <a:endParaRPr lang="ru-RU" dirty="0"/>
          </a:p>
        </p:txBody>
      </p:sp>
      <p:graphicFrame>
        <p:nvGraphicFramePr>
          <p:cNvPr id="6" name="Объект 5">
            <a:extLst>
              <a:ext uri="{FF2B5EF4-FFF2-40B4-BE49-F238E27FC236}">
                <a16:creationId xmlns:a16="http://schemas.microsoft.com/office/drawing/2014/main" id="{1962D0C0-FF5B-4829-9C60-01137495740E}"/>
              </a:ext>
            </a:extLst>
          </p:cNvPr>
          <p:cNvGraphicFramePr>
            <a:graphicFrameLocks noGrp="1"/>
          </p:cNvGraphicFramePr>
          <p:nvPr>
            <p:ph idx="1"/>
            <p:extLst>
              <p:ext uri="{D42A27DB-BD31-4B8C-83A1-F6EECF244321}">
                <p14:modId xmlns:p14="http://schemas.microsoft.com/office/powerpoint/2010/main" val="118476547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625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B221EA-ECCF-40C9-A051-86DCA11AA5F4}"/>
              </a:ext>
            </a:extLst>
          </p:cNvPr>
          <p:cNvSpPr>
            <a:spLocks noGrp="1"/>
          </p:cNvSpPr>
          <p:nvPr>
            <p:ph type="title"/>
          </p:nvPr>
        </p:nvSpPr>
        <p:spPr/>
        <p:txBody>
          <a:bodyPr/>
          <a:lstStyle/>
          <a:p>
            <a:r>
              <a:rPr lang="en-US" dirty="0"/>
              <a:t>Unemployment</a:t>
            </a:r>
            <a:endParaRPr lang="ru-RU" dirty="0"/>
          </a:p>
        </p:txBody>
      </p:sp>
      <p:pic>
        <p:nvPicPr>
          <p:cNvPr id="6" name="Объект 5">
            <a:extLst>
              <a:ext uri="{FF2B5EF4-FFF2-40B4-BE49-F238E27FC236}">
                <a16:creationId xmlns:a16="http://schemas.microsoft.com/office/drawing/2014/main" id="{2CC1F799-633F-4FB5-BF94-03AB8B1321A5}"/>
              </a:ext>
            </a:extLst>
          </p:cNvPr>
          <p:cNvPicPr>
            <a:picLocks noGrp="1" noChangeAspect="1"/>
          </p:cNvPicPr>
          <p:nvPr>
            <p:ph idx="1"/>
          </p:nvPr>
        </p:nvPicPr>
        <p:blipFill>
          <a:blip r:embed="rId2"/>
          <a:stretch>
            <a:fillRect/>
          </a:stretch>
        </p:blipFill>
        <p:spPr>
          <a:xfrm>
            <a:off x="3869655" y="1825625"/>
            <a:ext cx="4452689" cy="4351338"/>
          </a:xfrm>
        </p:spPr>
      </p:pic>
    </p:spTree>
    <p:extLst>
      <p:ext uri="{BB962C8B-B14F-4D97-AF65-F5344CB8AC3E}">
        <p14:creationId xmlns:p14="http://schemas.microsoft.com/office/powerpoint/2010/main" val="242489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B221EA-ECCF-40C9-A051-86DCA11AA5F4}"/>
              </a:ext>
            </a:extLst>
          </p:cNvPr>
          <p:cNvSpPr>
            <a:spLocks noGrp="1"/>
          </p:cNvSpPr>
          <p:nvPr>
            <p:ph type="title"/>
          </p:nvPr>
        </p:nvSpPr>
        <p:spPr/>
        <p:txBody>
          <a:bodyPr/>
          <a:lstStyle/>
          <a:p>
            <a:r>
              <a:rPr lang="en-US" dirty="0"/>
              <a:t>Financial share</a:t>
            </a:r>
            <a:endParaRPr lang="ru-RU" dirty="0"/>
          </a:p>
        </p:txBody>
      </p:sp>
      <p:pic>
        <p:nvPicPr>
          <p:cNvPr id="8" name="Объект 7">
            <a:extLst>
              <a:ext uri="{FF2B5EF4-FFF2-40B4-BE49-F238E27FC236}">
                <a16:creationId xmlns:a16="http://schemas.microsoft.com/office/drawing/2014/main" id="{5CA05575-4CEC-47EE-B6FD-D6BD63AB6152}"/>
              </a:ext>
            </a:extLst>
          </p:cNvPr>
          <p:cNvPicPr>
            <a:picLocks noGrp="1" noChangeAspect="1"/>
          </p:cNvPicPr>
          <p:nvPr>
            <p:ph idx="1"/>
          </p:nvPr>
        </p:nvPicPr>
        <p:blipFill>
          <a:blip r:embed="rId2"/>
          <a:stretch>
            <a:fillRect/>
          </a:stretch>
        </p:blipFill>
        <p:spPr>
          <a:xfrm>
            <a:off x="3776880" y="1825625"/>
            <a:ext cx="4638239" cy="4351338"/>
          </a:xfrm>
        </p:spPr>
      </p:pic>
    </p:spTree>
    <p:extLst>
      <p:ext uri="{BB962C8B-B14F-4D97-AF65-F5344CB8AC3E}">
        <p14:creationId xmlns:p14="http://schemas.microsoft.com/office/powerpoint/2010/main" val="785096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5150A9-FE04-4832-ABB9-DE04CB425414}"/>
              </a:ext>
            </a:extLst>
          </p:cNvPr>
          <p:cNvSpPr>
            <a:spLocks noGrp="1"/>
          </p:cNvSpPr>
          <p:nvPr>
            <p:ph type="title"/>
          </p:nvPr>
        </p:nvSpPr>
        <p:spPr>
          <a:xfrm>
            <a:off x="838200" y="2922974"/>
            <a:ext cx="10515600" cy="1325563"/>
          </a:xfrm>
        </p:spPr>
        <p:txBody>
          <a:bodyPr>
            <a:normAutofit fontScale="90000"/>
          </a:bodyPr>
          <a:lstStyle/>
          <a:p>
            <a:r>
              <a:rPr lang="en-US" dirty="0"/>
              <a:t>So, it becomes obvious that striving for innovations isn’t an</a:t>
            </a:r>
            <a:r>
              <a:rPr lang="ru-RU" dirty="0"/>
              <a:t> </a:t>
            </a:r>
            <a:r>
              <a:rPr lang="en-US" dirty="0"/>
              <a:t>immanent property of capitalists: new technologies are only introduced when there other sources of profit expires (which is a synonym to «when the Rate of Return index is low»).</a:t>
            </a:r>
            <a:endParaRPr lang="ru-RU" dirty="0"/>
          </a:p>
        </p:txBody>
      </p:sp>
    </p:spTree>
    <p:extLst>
      <p:ext uri="{BB962C8B-B14F-4D97-AF65-F5344CB8AC3E}">
        <p14:creationId xmlns:p14="http://schemas.microsoft.com/office/powerpoint/2010/main" val="4176818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E249B0-3F87-408E-930C-A0EF6D41AAA7}"/>
              </a:ext>
            </a:extLst>
          </p:cNvPr>
          <p:cNvSpPr>
            <a:spLocks noGrp="1"/>
          </p:cNvSpPr>
          <p:nvPr>
            <p:ph type="title"/>
          </p:nvPr>
        </p:nvSpPr>
        <p:spPr/>
        <p:txBody>
          <a:bodyPr>
            <a:normAutofit/>
          </a:bodyPr>
          <a:lstStyle/>
          <a:p>
            <a:r>
              <a:rPr lang="en-US" dirty="0"/>
              <a:t>It’s also notable that:</a:t>
            </a:r>
            <a:endParaRPr lang="ru-RU" dirty="0"/>
          </a:p>
        </p:txBody>
      </p:sp>
      <p:sp>
        <p:nvSpPr>
          <p:cNvPr id="3" name="Объект 2">
            <a:extLst>
              <a:ext uri="{FF2B5EF4-FFF2-40B4-BE49-F238E27FC236}">
                <a16:creationId xmlns:a16="http://schemas.microsoft.com/office/drawing/2014/main" id="{EA939808-E33C-47E4-8588-D8E208A63C11}"/>
              </a:ext>
            </a:extLst>
          </p:cNvPr>
          <p:cNvSpPr>
            <a:spLocks noGrp="1"/>
          </p:cNvSpPr>
          <p:nvPr>
            <p:ph idx="1"/>
          </p:nvPr>
        </p:nvSpPr>
        <p:spPr/>
        <p:txBody>
          <a:bodyPr/>
          <a:lstStyle/>
          <a:p>
            <a:r>
              <a:rPr lang="en-US" dirty="0"/>
              <a:t>At the phase of integration of the next technology leading countries mostly have protectionist policy: they are fencing domestic manufacturers.</a:t>
            </a:r>
          </a:p>
          <a:p>
            <a:r>
              <a:rPr lang="en-US" dirty="0"/>
              <a:t>But the phase of wide spread they force</a:t>
            </a:r>
            <a:r>
              <a:rPr lang="ru-RU" dirty="0"/>
              <a:t> </a:t>
            </a:r>
            <a:r>
              <a:rPr lang="en-US" dirty="0"/>
              <a:t>other countries to open markets to sell </a:t>
            </a:r>
            <a:r>
              <a:rPr lang="en-US"/>
              <a:t>the goods.</a:t>
            </a:r>
            <a:endParaRPr lang="ru-RU" dirty="0"/>
          </a:p>
        </p:txBody>
      </p:sp>
    </p:spTree>
    <p:extLst>
      <p:ext uri="{BB962C8B-B14F-4D97-AF65-F5344CB8AC3E}">
        <p14:creationId xmlns:p14="http://schemas.microsoft.com/office/powerpoint/2010/main" val="2388291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F78597-3290-4478-9DF5-51BFF902E8CB}"/>
              </a:ext>
            </a:extLst>
          </p:cNvPr>
          <p:cNvSpPr>
            <a:spLocks noGrp="1"/>
          </p:cNvSpPr>
          <p:nvPr>
            <p:ph type="title"/>
          </p:nvPr>
        </p:nvSpPr>
        <p:spPr>
          <a:xfrm>
            <a:off x="838200" y="2561125"/>
            <a:ext cx="10515600" cy="1325563"/>
          </a:xfrm>
        </p:spPr>
        <p:txBody>
          <a:bodyPr/>
          <a:lstStyle/>
          <a:p>
            <a:r>
              <a:rPr lang="en-US" dirty="0"/>
              <a:t>The contradictions of the «Neoliberal» Globalization (</a:t>
            </a:r>
            <a:r>
              <a:rPr lang="ru-RU" dirty="0"/>
              <a:t>19</a:t>
            </a:r>
            <a:r>
              <a:rPr lang="en-US" dirty="0"/>
              <a:t>8</a:t>
            </a:r>
            <a:r>
              <a:rPr lang="ru-RU" dirty="0"/>
              <a:t>0</a:t>
            </a:r>
            <a:r>
              <a:rPr lang="en-US" dirty="0"/>
              <a:t>s-2010s)</a:t>
            </a:r>
            <a:endParaRPr lang="ru-RU" dirty="0"/>
          </a:p>
        </p:txBody>
      </p:sp>
    </p:spTree>
    <p:extLst>
      <p:ext uri="{BB962C8B-B14F-4D97-AF65-F5344CB8AC3E}">
        <p14:creationId xmlns:p14="http://schemas.microsoft.com/office/powerpoint/2010/main" val="4103330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AF29EB-D1F6-4800-AAB7-1E23E864BE56}"/>
              </a:ext>
            </a:extLst>
          </p:cNvPr>
          <p:cNvSpPr>
            <a:spLocks noGrp="1"/>
          </p:cNvSpPr>
          <p:nvPr>
            <p:ph type="title"/>
          </p:nvPr>
        </p:nvSpPr>
        <p:spPr/>
        <p:txBody>
          <a:bodyPr/>
          <a:lstStyle/>
          <a:p>
            <a:r>
              <a:rPr lang="en-US" dirty="0"/>
              <a:t>What’s the Neoliberal Doctrine?</a:t>
            </a:r>
            <a:endParaRPr lang="ru-RU" dirty="0"/>
          </a:p>
        </p:txBody>
      </p:sp>
      <p:sp>
        <p:nvSpPr>
          <p:cNvPr id="3" name="Объект 2">
            <a:extLst>
              <a:ext uri="{FF2B5EF4-FFF2-40B4-BE49-F238E27FC236}">
                <a16:creationId xmlns:a16="http://schemas.microsoft.com/office/drawing/2014/main" id="{7EECC876-3F07-40D3-8DB4-5492148A794C}"/>
              </a:ext>
            </a:extLst>
          </p:cNvPr>
          <p:cNvSpPr>
            <a:spLocks noGrp="1"/>
          </p:cNvSpPr>
          <p:nvPr>
            <p:ph idx="1"/>
          </p:nvPr>
        </p:nvSpPr>
        <p:spPr>
          <a:xfrm>
            <a:off x="838200" y="1386960"/>
            <a:ext cx="10515600" cy="3084240"/>
          </a:xfrm>
        </p:spPr>
        <p:txBody>
          <a:bodyPr>
            <a:normAutofit fontScale="85000" lnSpcReduction="20000"/>
          </a:bodyPr>
          <a:lstStyle/>
          <a:p>
            <a:r>
              <a:rPr lang="en-US" dirty="0"/>
              <a:t>Rejection of the Keynesian policy of demand management by the government</a:t>
            </a:r>
          </a:p>
          <a:p>
            <a:r>
              <a:rPr lang="en-US" dirty="0"/>
              <a:t>Deregulation of major industries</a:t>
            </a:r>
          </a:p>
          <a:p>
            <a:r>
              <a:rPr lang="en-US" dirty="0"/>
              <a:t>Deregulation of the financial sector</a:t>
            </a:r>
          </a:p>
          <a:p>
            <a:r>
              <a:rPr lang="en-US" dirty="0"/>
              <a:t>Weakening of environmental supervision and labor protection</a:t>
            </a:r>
          </a:p>
          <a:p>
            <a:r>
              <a:rPr lang="en-US" dirty="0"/>
              <a:t>Restriction of antitrust policy</a:t>
            </a:r>
          </a:p>
          <a:p>
            <a:r>
              <a:rPr lang="en-US" dirty="0"/>
              <a:t>Privatization of state property</a:t>
            </a:r>
          </a:p>
          <a:p>
            <a:r>
              <a:rPr lang="en-US" dirty="0"/>
              <a:t>Cancellation or reduction of social security programs</a:t>
            </a:r>
          </a:p>
          <a:p>
            <a:r>
              <a:rPr lang="en-US" dirty="0"/>
              <a:t>Reduction of taxes on business and rich households</a:t>
            </a:r>
            <a:endParaRPr lang="ru-RU" dirty="0"/>
          </a:p>
        </p:txBody>
      </p:sp>
      <p:sp>
        <p:nvSpPr>
          <p:cNvPr id="5" name="TextBox 4">
            <a:extLst>
              <a:ext uri="{FF2B5EF4-FFF2-40B4-BE49-F238E27FC236}">
                <a16:creationId xmlns:a16="http://schemas.microsoft.com/office/drawing/2014/main" id="{0D04AA52-5C6F-4F6B-91F7-DBC1D44B923A}"/>
              </a:ext>
            </a:extLst>
          </p:cNvPr>
          <p:cNvSpPr txBox="1"/>
          <p:nvPr/>
        </p:nvSpPr>
        <p:spPr>
          <a:xfrm>
            <a:off x="2733409" y="4416767"/>
            <a:ext cx="6094970" cy="646331"/>
          </a:xfrm>
          <a:prstGeom prst="rect">
            <a:avLst/>
          </a:prstGeom>
          <a:noFill/>
        </p:spPr>
        <p:txBody>
          <a:bodyPr wrap="square">
            <a:spAutoFit/>
          </a:bodyPr>
          <a:lstStyle/>
          <a:p>
            <a:r>
              <a:rPr lang="en-US" dirty="0"/>
              <a:t>(Basically, it’s </a:t>
            </a:r>
            <a:r>
              <a:rPr lang="ru-RU" dirty="0"/>
              <a:t>the </a:t>
            </a:r>
            <a:r>
              <a:rPr lang="ru-RU" dirty="0" err="1"/>
              <a:t>domination</a:t>
            </a:r>
            <a:r>
              <a:rPr lang="ru-RU" dirty="0"/>
              <a:t> of </a:t>
            </a:r>
            <a:r>
              <a:rPr lang="ru-RU" dirty="0" err="1"/>
              <a:t>capital</a:t>
            </a:r>
            <a:r>
              <a:rPr lang="ru-RU" dirty="0"/>
              <a:t> </a:t>
            </a:r>
            <a:r>
              <a:rPr lang="ru-RU" dirty="0" err="1"/>
              <a:t>over</a:t>
            </a:r>
            <a:r>
              <a:rPr lang="ru-RU" dirty="0"/>
              <a:t> </a:t>
            </a:r>
            <a:r>
              <a:rPr lang="ru-RU" dirty="0" err="1"/>
              <a:t>labor</a:t>
            </a:r>
            <a:r>
              <a:rPr lang="en-US" dirty="0"/>
              <a:t> and being open for foreign capital)</a:t>
            </a:r>
            <a:endParaRPr lang="ru-RU" dirty="0"/>
          </a:p>
        </p:txBody>
      </p:sp>
      <p:sp>
        <p:nvSpPr>
          <p:cNvPr id="7" name="TextBox 6">
            <a:extLst>
              <a:ext uri="{FF2B5EF4-FFF2-40B4-BE49-F238E27FC236}">
                <a16:creationId xmlns:a16="http://schemas.microsoft.com/office/drawing/2014/main" id="{448E0ADC-9992-4CF3-8E53-20D7CC995834}"/>
              </a:ext>
            </a:extLst>
          </p:cNvPr>
          <p:cNvSpPr txBox="1"/>
          <p:nvPr/>
        </p:nvSpPr>
        <p:spPr>
          <a:xfrm>
            <a:off x="2334600" y="5636534"/>
            <a:ext cx="6094800" cy="369332"/>
          </a:xfrm>
          <a:prstGeom prst="rect">
            <a:avLst/>
          </a:prstGeom>
          <a:noFill/>
        </p:spPr>
        <p:txBody>
          <a:bodyPr wrap="square">
            <a:spAutoFit/>
          </a:bodyPr>
          <a:lstStyle/>
          <a:p>
            <a:r>
              <a:rPr lang="en-US" dirty="0"/>
              <a:t>Rich countries enforce poor ones to follow this doctrine.</a:t>
            </a:r>
            <a:endParaRPr lang="ru-RU" dirty="0"/>
          </a:p>
        </p:txBody>
      </p:sp>
    </p:spTree>
    <p:extLst>
      <p:ext uri="{BB962C8B-B14F-4D97-AF65-F5344CB8AC3E}">
        <p14:creationId xmlns:p14="http://schemas.microsoft.com/office/powerpoint/2010/main" val="10853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65DA41-D3B5-4B45-8DE2-1874C0E43B9C}"/>
              </a:ext>
            </a:extLst>
          </p:cNvPr>
          <p:cNvSpPr>
            <a:spLocks noGrp="1"/>
          </p:cNvSpPr>
          <p:nvPr>
            <p:ph type="title"/>
          </p:nvPr>
        </p:nvSpPr>
        <p:spPr>
          <a:xfrm>
            <a:off x="838200" y="2855012"/>
            <a:ext cx="10515600" cy="1325563"/>
          </a:xfrm>
        </p:spPr>
        <p:txBody>
          <a:bodyPr>
            <a:normAutofit fontScale="90000"/>
          </a:bodyPr>
          <a:lstStyle/>
          <a:p>
            <a:r>
              <a:rPr lang="en-US" dirty="0"/>
              <a:t>In the course of globalization we can see the </a:t>
            </a:r>
            <a:r>
              <a:rPr lang="en-GB" dirty="0"/>
              <a:t>transfer of low-profit production from developed countries to some of the others. This is </a:t>
            </a:r>
            <a:r>
              <a:rPr lang="en-US" dirty="0"/>
              <a:t>the way the economic "miracles" of Taiwan, China and so on were achieved. Now China itself delegates primitive production to other countries which are even lower in the world-system hierarchy.</a:t>
            </a:r>
            <a:endParaRPr lang="ru-RU" dirty="0"/>
          </a:p>
        </p:txBody>
      </p:sp>
    </p:spTree>
    <p:extLst>
      <p:ext uri="{BB962C8B-B14F-4D97-AF65-F5344CB8AC3E}">
        <p14:creationId xmlns:p14="http://schemas.microsoft.com/office/powerpoint/2010/main" val="2314635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a:extLst>
                  <a:ext uri="{FF2B5EF4-FFF2-40B4-BE49-F238E27FC236}">
                    <a16:creationId xmlns:a16="http://schemas.microsoft.com/office/drawing/2014/main" id="{083C67FB-B5C9-43B0-B87B-637A690D7E65}"/>
                  </a:ext>
                </a:extLst>
              </p:cNvPr>
              <p:cNvSpPr>
                <a:spLocks noGrp="1"/>
              </p:cNvSpPr>
              <p:nvPr>
                <p:ph type="title"/>
              </p:nvPr>
            </p:nvSpPr>
            <p:spPr>
              <a:xfrm>
                <a:off x="838199" y="822325"/>
                <a:ext cx="10515600" cy="1325563"/>
              </a:xfrm>
            </p:spPr>
            <p:txBody>
              <a:bodyPr>
                <a:normAutofit fontScale="90000"/>
              </a:bodyPr>
              <a:lstStyle/>
              <a:p>
                <a:r>
                  <a:rPr lang="en-US" dirty="0"/>
                  <a:t>Household’s welfare change in those years</a:t>
                </a:r>
                <a:r>
                  <a:rPr lang="ru-RU" dirty="0"/>
                  <a:t>:</a:t>
                </a:r>
                <a:r>
                  <a:rPr lang="en-US" dirty="0"/>
                  <a:t> The third world workers became a </a:t>
                </a:r>
                <a:r>
                  <a:rPr lang="ru-RU" dirty="0"/>
                  <a:t>«</a:t>
                </a:r>
                <a:r>
                  <a:rPr lang="en-GB" dirty="0"/>
                  <a:t>lever</a:t>
                </a:r>
                <a:r>
                  <a:rPr lang="ru-RU" dirty="0"/>
                  <a:t>»</a:t>
                </a:r>
                <a:r>
                  <a:rPr lang="en-GB" dirty="0"/>
                  <a:t> for developed world’s ones: now </a:t>
                </a:r>
                <a:r>
                  <a:rPr lang="en-US" dirty="0"/>
                  <a:t>American workers should also compete with Chinese ones </a:t>
                </a:r>
                <a14:m>
                  <m:oMath xmlns:m="http://schemas.openxmlformats.org/officeDocument/2006/math">
                    <m:r>
                      <a:rPr lang="en-US" b="0" i="1" smtClean="0">
                        <a:latin typeface="Cambria Math" panose="02040503050406030204" pitchFamily="18" charset="0"/>
                      </a:rPr>
                      <m:t>⇒</m:t>
                    </m:r>
                  </m:oMath>
                </a14:m>
                <a:r>
                  <a:rPr lang="en-US" dirty="0"/>
                  <a:t> their wages decrease (relatively).</a:t>
                </a:r>
                <a:endParaRPr lang="ru-RU" dirty="0"/>
              </a:p>
            </p:txBody>
          </p:sp>
        </mc:Choice>
        <mc:Fallback>
          <p:sp>
            <p:nvSpPr>
              <p:cNvPr id="2" name="Заголовок 1">
                <a:extLst>
                  <a:ext uri="{FF2B5EF4-FFF2-40B4-BE49-F238E27FC236}">
                    <a16:creationId xmlns:a16="http://schemas.microsoft.com/office/drawing/2014/main" id="{083C67FB-B5C9-43B0-B87B-637A690D7E65}"/>
                  </a:ext>
                </a:extLst>
              </p:cNvPr>
              <p:cNvSpPr>
                <a:spLocks noGrp="1" noRot="1" noChangeAspect="1" noMove="1" noResize="1" noEditPoints="1" noAdjustHandles="1" noChangeArrowheads="1" noChangeShapeType="1" noTextEdit="1"/>
              </p:cNvSpPr>
              <p:nvPr>
                <p:ph type="title"/>
              </p:nvPr>
            </p:nvSpPr>
            <p:spPr>
              <a:xfrm>
                <a:off x="838199" y="822325"/>
                <a:ext cx="10515600" cy="1325563"/>
              </a:xfrm>
              <a:blipFill>
                <a:blip r:embed="rId2"/>
                <a:stretch>
                  <a:fillRect l="-2029" t="-70046" b="-76959"/>
                </a:stretch>
              </a:blipFill>
            </p:spPr>
            <p:txBody>
              <a:bodyPr/>
              <a:lstStyle/>
              <a:p>
                <a:r>
                  <a:rPr lang="ru-RU">
                    <a:noFill/>
                  </a:rPr>
                  <a:t> </a:t>
                </a:r>
              </a:p>
            </p:txBody>
          </p:sp>
        </mc:Fallback>
      </mc:AlternateContent>
      <p:pic>
        <p:nvPicPr>
          <p:cNvPr id="5" name="Объект 4">
            <a:extLst>
              <a:ext uri="{FF2B5EF4-FFF2-40B4-BE49-F238E27FC236}">
                <a16:creationId xmlns:a16="http://schemas.microsoft.com/office/drawing/2014/main" id="{D746FD20-E334-4417-BF5B-4CBF3B184DB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018"/>
          <a:stretch/>
        </p:blipFill>
        <p:spPr>
          <a:xfrm>
            <a:off x="3205145" y="2899075"/>
            <a:ext cx="5781709" cy="3958925"/>
          </a:xfrm>
        </p:spPr>
      </p:pic>
    </p:spTree>
    <p:extLst>
      <p:ext uri="{BB962C8B-B14F-4D97-AF65-F5344CB8AC3E}">
        <p14:creationId xmlns:p14="http://schemas.microsoft.com/office/powerpoint/2010/main" val="1204310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B68E8B-F0D5-4FDB-8CE7-AE1FB3914512}"/>
              </a:ext>
            </a:extLst>
          </p:cNvPr>
          <p:cNvSpPr>
            <a:spLocks noGrp="1"/>
          </p:cNvSpPr>
          <p:nvPr>
            <p:ph type="title"/>
          </p:nvPr>
        </p:nvSpPr>
        <p:spPr/>
        <p:txBody>
          <a:bodyPr>
            <a:normAutofit fontScale="90000"/>
          </a:bodyPr>
          <a:lstStyle/>
          <a:p>
            <a:r>
              <a:rPr lang="en-US" dirty="0"/>
              <a:t>So, while labor productivity increases in developed countries, real financial benefits don’t change so fast or even decrease.</a:t>
            </a:r>
            <a:endParaRPr lang="ru-RU" dirty="0"/>
          </a:p>
        </p:txBody>
      </p:sp>
      <p:pic>
        <p:nvPicPr>
          <p:cNvPr id="5" name="Объект 4">
            <a:extLst>
              <a:ext uri="{FF2B5EF4-FFF2-40B4-BE49-F238E27FC236}">
                <a16:creationId xmlns:a16="http://schemas.microsoft.com/office/drawing/2014/main" id="{E636F9C0-33C7-4125-8B92-C345E79E3B53}"/>
              </a:ext>
            </a:extLst>
          </p:cNvPr>
          <p:cNvPicPr>
            <a:picLocks noGrp="1" noChangeAspect="1"/>
          </p:cNvPicPr>
          <p:nvPr>
            <p:ph idx="1"/>
          </p:nvPr>
        </p:nvPicPr>
        <p:blipFill>
          <a:blip r:embed="rId2"/>
          <a:stretch>
            <a:fillRect/>
          </a:stretch>
        </p:blipFill>
        <p:spPr>
          <a:xfrm>
            <a:off x="2105539" y="1825625"/>
            <a:ext cx="7980922" cy="4351338"/>
          </a:xfrm>
        </p:spPr>
      </p:pic>
    </p:spTree>
    <p:extLst>
      <p:ext uri="{BB962C8B-B14F-4D97-AF65-F5344CB8AC3E}">
        <p14:creationId xmlns:p14="http://schemas.microsoft.com/office/powerpoint/2010/main" val="648915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CE1DE0-096E-4E22-920B-9F609FA73AB5}"/>
              </a:ext>
            </a:extLst>
          </p:cNvPr>
          <p:cNvSpPr>
            <a:spLocks noGrp="1"/>
          </p:cNvSpPr>
          <p:nvPr>
            <p:ph type="title"/>
          </p:nvPr>
        </p:nvSpPr>
        <p:spPr/>
        <p:txBody>
          <a:bodyPr/>
          <a:lstStyle/>
          <a:p>
            <a:r>
              <a:rPr lang="en-US" dirty="0"/>
              <a:t>Trade war: who’s going to win?</a:t>
            </a:r>
            <a:endParaRPr lang="ru-RU" dirty="0"/>
          </a:p>
        </p:txBody>
      </p:sp>
      <p:pic>
        <p:nvPicPr>
          <p:cNvPr id="17" name="Рисунок 16">
            <a:extLst>
              <a:ext uri="{FF2B5EF4-FFF2-40B4-BE49-F238E27FC236}">
                <a16:creationId xmlns:a16="http://schemas.microsoft.com/office/drawing/2014/main" id="{4849C1F1-6E16-44DB-AE0C-F43EED3E4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06858">
            <a:off x="9954356" y="1179038"/>
            <a:ext cx="1523548" cy="1622036"/>
          </a:xfrm>
          <a:prstGeom prst="rect">
            <a:avLst/>
          </a:prstGeom>
        </p:spPr>
      </p:pic>
      <p:pic>
        <p:nvPicPr>
          <p:cNvPr id="15" name="Рисунок 14">
            <a:extLst>
              <a:ext uri="{FF2B5EF4-FFF2-40B4-BE49-F238E27FC236}">
                <a16:creationId xmlns:a16="http://schemas.microsoft.com/office/drawing/2014/main" id="{226CB789-1DB3-447E-821D-7711FAD16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38774">
            <a:off x="9770972" y="2871861"/>
            <a:ext cx="1651716" cy="1932507"/>
          </a:xfrm>
          <a:prstGeom prst="rect">
            <a:avLst/>
          </a:prstGeom>
        </p:spPr>
      </p:pic>
      <p:pic>
        <p:nvPicPr>
          <p:cNvPr id="21" name="Рисунок 20">
            <a:extLst>
              <a:ext uri="{FF2B5EF4-FFF2-40B4-BE49-F238E27FC236}">
                <a16:creationId xmlns:a16="http://schemas.microsoft.com/office/drawing/2014/main" id="{0ADD39A2-B5F7-4244-A1EA-83019764E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7257">
            <a:off x="9086801" y="4860868"/>
            <a:ext cx="2883827" cy="1804645"/>
          </a:xfrm>
          <a:prstGeom prst="rect">
            <a:avLst/>
          </a:prstGeom>
        </p:spPr>
      </p:pic>
      <p:pic>
        <p:nvPicPr>
          <p:cNvPr id="13" name="Объект 12">
            <a:extLst>
              <a:ext uri="{FF2B5EF4-FFF2-40B4-BE49-F238E27FC236}">
                <a16:creationId xmlns:a16="http://schemas.microsoft.com/office/drawing/2014/main" id="{389213CA-1591-4B28-A238-AC9CB2B956F2}"/>
              </a:ext>
            </a:extLst>
          </p:cNvPr>
          <p:cNvPicPr>
            <a:picLocks noGrp="1" noChangeAspect="1"/>
          </p:cNvPicPr>
          <p:nvPr>
            <p:ph idx="1"/>
          </p:nvPr>
        </p:nvPicPr>
        <p:blipFill>
          <a:blip r:embed="rId5"/>
          <a:stretch>
            <a:fillRect/>
          </a:stretch>
        </p:blipFill>
        <p:spPr>
          <a:xfrm>
            <a:off x="2149397" y="2050128"/>
            <a:ext cx="7893205" cy="4442747"/>
          </a:xfrm>
        </p:spPr>
      </p:pic>
    </p:spTree>
    <p:extLst>
      <p:ext uri="{BB962C8B-B14F-4D97-AF65-F5344CB8AC3E}">
        <p14:creationId xmlns:p14="http://schemas.microsoft.com/office/powerpoint/2010/main" val="80888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554FD-50FC-432C-BA6F-AC2A80863349}"/>
              </a:ext>
            </a:extLst>
          </p:cNvPr>
          <p:cNvSpPr>
            <a:spLocks noGrp="1"/>
          </p:cNvSpPr>
          <p:nvPr>
            <p:ph type="title"/>
          </p:nvPr>
        </p:nvSpPr>
        <p:spPr/>
        <p:txBody>
          <a:bodyPr>
            <a:normAutofit fontScale="90000"/>
          </a:bodyPr>
          <a:lstStyle/>
          <a:p>
            <a:r>
              <a:rPr lang="en-US" dirty="0"/>
              <a:t>So, I’m going to present a research about deglobalization from the point of view of </a:t>
            </a:r>
            <a:r>
              <a:rPr lang="en-US" dirty="0" err="1"/>
              <a:t>PolitEconomics</a:t>
            </a:r>
            <a:r>
              <a:rPr lang="en-US" dirty="0"/>
              <a:t>.</a:t>
            </a:r>
            <a:endParaRPr lang="ru-RU" dirty="0"/>
          </a:p>
        </p:txBody>
      </p:sp>
      <p:pic>
        <p:nvPicPr>
          <p:cNvPr id="4" name="Рисунок 3">
            <a:extLst>
              <a:ext uri="{FF2B5EF4-FFF2-40B4-BE49-F238E27FC236}">
                <a16:creationId xmlns:a16="http://schemas.microsoft.com/office/drawing/2014/main" id="{91C14FCC-998E-4C3C-B8A0-CDE8EF4FA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600" y="1805888"/>
            <a:ext cx="5234400" cy="6650970"/>
          </a:xfrm>
          <a:prstGeom prst="rect">
            <a:avLst/>
          </a:prstGeom>
        </p:spPr>
      </p:pic>
    </p:spTree>
    <p:extLst>
      <p:ext uri="{BB962C8B-B14F-4D97-AF65-F5344CB8AC3E}">
        <p14:creationId xmlns:p14="http://schemas.microsoft.com/office/powerpoint/2010/main" val="4014511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F78597-3290-4478-9DF5-51BFF902E8CB}"/>
              </a:ext>
            </a:extLst>
          </p:cNvPr>
          <p:cNvSpPr>
            <a:spLocks noGrp="1"/>
          </p:cNvSpPr>
          <p:nvPr>
            <p:ph type="title"/>
          </p:nvPr>
        </p:nvSpPr>
        <p:spPr>
          <a:xfrm>
            <a:off x="838200" y="3114504"/>
            <a:ext cx="10515600" cy="1325563"/>
          </a:xfrm>
        </p:spPr>
        <p:txBody>
          <a:bodyPr>
            <a:normAutofit fontScale="90000"/>
          </a:bodyPr>
          <a:lstStyle/>
          <a:p>
            <a:r>
              <a:rPr lang="en-US" dirty="0"/>
              <a:t>Obviously, the trade war is a direct consequence of the rise of China, it’s</a:t>
            </a:r>
            <a:r>
              <a:rPr lang="ru-RU" dirty="0"/>
              <a:t> </a:t>
            </a:r>
            <a:r>
              <a:rPr lang="en-GB" dirty="0"/>
              <a:t>expansion</a:t>
            </a:r>
            <a:r>
              <a:rPr lang="ru-RU" dirty="0"/>
              <a:t> </a:t>
            </a:r>
            <a:r>
              <a:rPr lang="en-GB" dirty="0"/>
              <a:t>in third world countries</a:t>
            </a:r>
            <a:r>
              <a:rPr lang="ru-RU" dirty="0"/>
              <a:t> (</a:t>
            </a:r>
            <a:r>
              <a:rPr lang="en-US" dirty="0"/>
              <a:t>and US influence</a:t>
            </a:r>
            <a:r>
              <a:rPr lang="ru-RU" dirty="0"/>
              <a:t> </a:t>
            </a:r>
            <a:r>
              <a:rPr lang="en-GB" dirty="0"/>
              <a:t>displacement</a:t>
            </a:r>
            <a:r>
              <a:rPr lang="ru-RU" dirty="0"/>
              <a:t>) </a:t>
            </a:r>
            <a:r>
              <a:rPr lang="en-US" dirty="0"/>
              <a:t>and America’s </a:t>
            </a:r>
            <a:r>
              <a:rPr lang="en-GB" dirty="0"/>
              <a:t>non-acceptance of that processes</a:t>
            </a:r>
            <a:r>
              <a:rPr lang="en-US" dirty="0"/>
              <a:t>. Nowadays the technologies of 6</a:t>
            </a:r>
            <a:r>
              <a:rPr lang="en-US" baseline="30000" dirty="0"/>
              <a:t>th</a:t>
            </a:r>
            <a:r>
              <a:rPr lang="en-US" dirty="0"/>
              <a:t> paradigm are being implemented in non-peripheral countries all around the world. It’s also one of the reasons for the trade war.</a:t>
            </a:r>
            <a:endParaRPr lang="ru-RU" dirty="0"/>
          </a:p>
        </p:txBody>
      </p:sp>
    </p:spTree>
    <p:extLst>
      <p:ext uri="{BB962C8B-B14F-4D97-AF65-F5344CB8AC3E}">
        <p14:creationId xmlns:p14="http://schemas.microsoft.com/office/powerpoint/2010/main" val="3065810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7B33FA-7F35-41A7-BD29-5E8773613DBE}"/>
              </a:ext>
            </a:extLst>
          </p:cNvPr>
          <p:cNvSpPr>
            <a:spLocks noGrp="1"/>
          </p:cNvSpPr>
          <p:nvPr>
            <p:ph type="title"/>
          </p:nvPr>
        </p:nvSpPr>
        <p:spPr/>
        <p:txBody>
          <a:bodyPr/>
          <a:lstStyle/>
          <a:p>
            <a:r>
              <a:rPr lang="en-US" dirty="0"/>
              <a:t>At the moment the country that supports globalization is China but not the USA</a:t>
            </a:r>
            <a:endParaRPr lang="ru-RU" dirty="0"/>
          </a:p>
        </p:txBody>
      </p:sp>
      <p:pic>
        <p:nvPicPr>
          <p:cNvPr id="5" name="Объект 4">
            <a:extLst>
              <a:ext uri="{FF2B5EF4-FFF2-40B4-BE49-F238E27FC236}">
                <a16:creationId xmlns:a16="http://schemas.microsoft.com/office/drawing/2014/main" id="{01D9100E-F4C6-4D44-BA72-F06204B5EA20}"/>
              </a:ext>
            </a:extLst>
          </p:cNvPr>
          <p:cNvPicPr>
            <a:picLocks noGrp="1" noChangeAspect="1"/>
          </p:cNvPicPr>
          <p:nvPr>
            <p:ph idx="1"/>
          </p:nvPr>
        </p:nvPicPr>
        <p:blipFill>
          <a:blip r:embed="rId2"/>
          <a:stretch>
            <a:fillRect/>
          </a:stretch>
        </p:blipFill>
        <p:spPr>
          <a:xfrm>
            <a:off x="175954" y="1980085"/>
            <a:ext cx="7095098" cy="4351338"/>
          </a:xfrm>
        </p:spPr>
      </p:pic>
      <p:pic>
        <p:nvPicPr>
          <p:cNvPr id="7" name="Рисунок 6">
            <a:extLst>
              <a:ext uri="{FF2B5EF4-FFF2-40B4-BE49-F238E27FC236}">
                <a16:creationId xmlns:a16="http://schemas.microsoft.com/office/drawing/2014/main" id="{91083DB9-CA64-4B2C-8120-25EFAD9C0063}"/>
              </a:ext>
            </a:extLst>
          </p:cNvPr>
          <p:cNvPicPr>
            <a:picLocks noChangeAspect="1"/>
          </p:cNvPicPr>
          <p:nvPr/>
        </p:nvPicPr>
        <p:blipFill>
          <a:blip r:embed="rId3"/>
          <a:stretch>
            <a:fillRect/>
          </a:stretch>
        </p:blipFill>
        <p:spPr>
          <a:xfrm>
            <a:off x="5551720" y="2390287"/>
            <a:ext cx="6464326" cy="3941136"/>
          </a:xfrm>
          <a:prstGeom prst="rect">
            <a:avLst/>
          </a:prstGeom>
        </p:spPr>
      </p:pic>
      <p:sp>
        <p:nvSpPr>
          <p:cNvPr id="8" name="Прямоугольник: скругленные углы 7">
            <a:extLst>
              <a:ext uri="{FF2B5EF4-FFF2-40B4-BE49-F238E27FC236}">
                <a16:creationId xmlns:a16="http://schemas.microsoft.com/office/drawing/2014/main" id="{AA96E40D-CF8D-4DC9-9764-5FB69F5A069C}"/>
              </a:ext>
            </a:extLst>
          </p:cNvPr>
          <p:cNvSpPr/>
          <p:nvPr/>
        </p:nvSpPr>
        <p:spPr>
          <a:xfrm>
            <a:off x="729049" y="3429000"/>
            <a:ext cx="1569308" cy="290384"/>
          </a:xfrm>
          <a:prstGeom prst="roundRect">
            <a:avLst>
              <a:gd name="adj" fmla="val 50000"/>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id="{31F61A01-D63D-4A69-948C-7C4E96D64C7F}"/>
              </a:ext>
            </a:extLst>
          </p:cNvPr>
          <p:cNvSpPr/>
          <p:nvPr/>
        </p:nvSpPr>
        <p:spPr>
          <a:xfrm>
            <a:off x="6104815" y="3667897"/>
            <a:ext cx="1569308" cy="290384"/>
          </a:xfrm>
          <a:prstGeom prst="roundRect">
            <a:avLst>
              <a:gd name="adj" fmla="val 50000"/>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545727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D79B35-9882-4745-9EAF-4DCB8EF2072F}"/>
              </a:ext>
            </a:extLst>
          </p:cNvPr>
          <p:cNvSpPr>
            <a:spLocks noGrp="1"/>
          </p:cNvSpPr>
          <p:nvPr>
            <p:ph type="title"/>
          </p:nvPr>
        </p:nvSpPr>
        <p:spPr/>
        <p:txBody>
          <a:bodyPr/>
          <a:lstStyle/>
          <a:p>
            <a:r>
              <a:rPr lang="en-US" dirty="0"/>
              <a:t>China’s strategy «One belt, One Road» of expansion.</a:t>
            </a:r>
            <a:endParaRPr lang="ru-RU" dirty="0"/>
          </a:p>
        </p:txBody>
      </p:sp>
      <p:pic>
        <p:nvPicPr>
          <p:cNvPr id="1026" name="Picture 2">
            <a:extLst>
              <a:ext uri="{FF2B5EF4-FFF2-40B4-BE49-F238E27FC236}">
                <a16:creationId xmlns:a16="http://schemas.microsoft.com/office/drawing/2014/main" id="{C83CEABD-D95F-42D4-8B80-953571E047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7795" y="1825625"/>
            <a:ext cx="64764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409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3AB18A-BA86-4AAF-AADF-F50C9905BE88}"/>
              </a:ext>
            </a:extLst>
          </p:cNvPr>
          <p:cNvSpPr>
            <a:spLocks noGrp="1"/>
          </p:cNvSpPr>
          <p:nvPr>
            <p:ph type="title"/>
          </p:nvPr>
        </p:nvSpPr>
        <p:spPr>
          <a:xfrm>
            <a:off x="694200" y="887018"/>
            <a:ext cx="10515600" cy="1325563"/>
          </a:xfrm>
        </p:spPr>
        <p:txBody>
          <a:bodyPr>
            <a:normAutofit fontScale="90000"/>
          </a:bodyPr>
          <a:lstStyle/>
          <a:p>
            <a:r>
              <a:rPr lang="en-US" dirty="0"/>
              <a:t>We can see that our country (Russia), especially — Siberia is one of the directions of China’s expansion: the roads are obviously being built to export wood, oil and other raw materials from Russia</a:t>
            </a:r>
            <a:r>
              <a:rPr lang="ru-RU" dirty="0"/>
              <a:t>.</a:t>
            </a:r>
          </a:p>
        </p:txBody>
      </p:sp>
      <p:pic>
        <p:nvPicPr>
          <p:cNvPr id="5" name="Рисунок 4">
            <a:extLst>
              <a:ext uri="{FF2B5EF4-FFF2-40B4-BE49-F238E27FC236}">
                <a16:creationId xmlns:a16="http://schemas.microsoft.com/office/drawing/2014/main" id="{12E89098-4C8C-409B-BF41-E577D40CA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00" y="3109804"/>
            <a:ext cx="4852900" cy="3657114"/>
          </a:xfrm>
          <a:prstGeom prst="rect">
            <a:avLst/>
          </a:prstGeom>
          <a:effectLst>
            <a:softEdge rad="127000"/>
          </a:effectLst>
        </p:spPr>
      </p:pic>
      <p:pic>
        <p:nvPicPr>
          <p:cNvPr id="6" name="Рисунок 5">
            <a:extLst>
              <a:ext uri="{FF2B5EF4-FFF2-40B4-BE49-F238E27FC236}">
                <a16:creationId xmlns:a16="http://schemas.microsoft.com/office/drawing/2014/main" id="{27ED1CE5-EA81-4BD1-AD76-C5A86432F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0150" y="3840281"/>
            <a:ext cx="4360350" cy="2459685"/>
          </a:xfrm>
          <a:prstGeom prst="rect">
            <a:avLst/>
          </a:prstGeom>
          <a:effectLst>
            <a:softEdge rad="63500"/>
          </a:effectLst>
        </p:spPr>
      </p:pic>
    </p:spTree>
    <p:extLst>
      <p:ext uri="{BB962C8B-B14F-4D97-AF65-F5344CB8AC3E}">
        <p14:creationId xmlns:p14="http://schemas.microsoft.com/office/powerpoint/2010/main" val="909464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34A33F-31FA-4A16-800F-FFDE148DB1B1}"/>
              </a:ext>
            </a:extLst>
          </p:cNvPr>
          <p:cNvSpPr>
            <a:spLocks noGrp="1"/>
          </p:cNvSpPr>
          <p:nvPr>
            <p:ph type="title"/>
          </p:nvPr>
        </p:nvSpPr>
        <p:spPr/>
        <p:txBody>
          <a:bodyPr/>
          <a:lstStyle/>
          <a:p>
            <a:r>
              <a:rPr lang="en-US" dirty="0"/>
              <a:t>Does China want to annex Siberia? Is it true that Chinese people are already living there?</a:t>
            </a:r>
            <a:endParaRPr lang="ru-RU" dirty="0"/>
          </a:p>
        </p:txBody>
      </p:sp>
      <p:pic>
        <p:nvPicPr>
          <p:cNvPr id="5" name="Объект 4">
            <a:extLst>
              <a:ext uri="{FF2B5EF4-FFF2-40B4-BE49-F238E27FC236}">
                <a16:creationId xmlns:a16="http://schemas.microsoft.com/office/drawing/2014/main" id="{1543A2F7-286A-4E25-8A24-69A5E83B21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849" y="2635200"/>
            <a:ext cx="4693590" cy="4105555"/>
          </a:xfrm>
        </p:spPr>
      </p:pic>
      <p:pic>
        <p:nvPicPr>
          <p:cNvPr id="11" name="Рисунок 10">
            <a:extLst>
              <a:ext uri="{FF2B5EF4-FFF2-40B4-BE49-F238E27FC236}">
                <a16:creationId xmlns:a16="http://schemas.microsoft.com/office/drawing/2014/main" id="{345EE19A-DAE3-431F-9BA2-6A040F6AD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526" y="2635200"/>
            <a:ext cx="5018225" cy="3763669"/>
          </a:xfrm>
          <a:prstGeom prst="rect">
            <a:avLst/>
          </a:prstGeom>
        </p:spPr>
      </p:pic>
    </p:spTree>
    <p:extLst>
      <p:ext uri="{BB962C8B-B14F-4D97-AF65-F5344CB8AC3E}">
        <p14:creationId xmlns:p14="http://schemas.microsoft.com/office/powerpoint/2010/main" val="1975796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45B421-E290-4DC4-AADB-3FC44AD172C4}"/>
              </a:ext>
            </a:extLst>
          </p:cNvPr>
          <p:cNvSpPr>
            <a:spLocks noGrp="1"/>
          </p:cNvSpPr>
          <p:nvPr>
            <p:ph type="title"/>
          </p:nvPr>
        </p:nvSpPr>
        <p:spPr/>
        <p:txBody>
          <a:bodyPr/>
          <a:lstStyle/>
          <a:p>
            <a:r>
              <a:rPr lang="en-US" dirty="0"/>
              <a:t>People Distribution in China and Russia:</a:t>
            </a:r>
            <a:endParaRPr lang="ru-RU" dirty="0"/>
          </a:p>
        </p:txBody>
      </p:sp>
      <p:pic>
        <p:nvPicPr>
          <p:cNvPr id="4" name="Рисунок 3">
            <a:extLst>
              <a:ext uri="{FF2B5EF4-FFF2-40B4-BE49-F238E27FC236}">
                <a16:creationId xmlns:a16="http://schemas.microsoft.com/office/drawing/2014/main" id="{69A03E32-F084-49E4-AB77-ABD9D7EE7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99" y="1787711"/>
            <a:ext cx="5536239" cy="4705164"/>
          </a:xfrm>
          <a:prstGeom prst="rect">
            <a:avLst/>
          </a:prstGeom>
        </p:spPr>
      </p:pic>
      <p:pic>
        <p:nvPicPr>
          <p:cNvPr id="5" name="Рисунок 4">
            <a:extLst>
              <a:ext uri="{FF2B5EF4-FFF2-40B4-BE49-F238E27FC236}">
                <a16:creationId xmlns:a16="http://schemas.microsoft.com/office/drawing/2014/main" id="{959C4BDF-BBD4-435E-AB3D-3138297D7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199" y="2878292"/>
            <a:ext cx="5996223" cy="3241708"/>
          </a:xfrm>
          <a:prstGeom prst="rect">
            <a:avLst/>
          </a:prstGeom>
        </p:spPr>
      </p:pic>
    </p:spTree>
    <p:extLst>
      <p:ext uri="{BB962C8B-B14F-4D97-AF65-F5344CB8AC3E}">
        <p14:creationId xmlns:p14="http://schemas.microsoft.com/office/powerpoint/2010/main" val="3003023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45B421-E290-4DC4-AADB-3FC44AD172C4}"/>
              </a:ext>
            </a:extLst>
          </p:cNvPr>
          <p:cNvSpPr>
            <a:spLocks noGrp="1"/>
          </p:cNvSpPr>
          <p:nvPr>
            <p:ph type="title"/>
          </p:nvPr>
        </p:nvSpPr>
        <p:spPr>
          <a:xfrm>
            <a:off x="838200" y="2766218"/>
            <a:ext cx="10515600" cy="1325563"/>
          </a:xfrm>
        </p:spPr>
        <p:txBody>
          <a:bodyPr>
            <a:normAutofit fontScale="90000"/>
          </a:bodyPr>
          <a:lstStyle/>
          <a:p>
            <a:r>
              <a:rPr lang="en-US" dirty="0"/>
              <a:t>China is </a:t>
            </a:r>
            <a:r>
              <a:rPr lang="en-US" i="1" u="sng" dirty="0"/>
              <a:t>already</a:t>
            </a:r>
            <a:r>
              <a:rPr lang="en-US" dirty="0"/>
              <a:t> exporting the products it wants from this region</a:t>
            </a:r>
            <a:r>
              <a:rPr lang="ru-RU" dirty="0"/>
              <a:t> </a:t>
            </a:r>
            <a:r>
              <a:rPr lang="en-US" dirty="0"/>
              <a:t>and its bourgeoisie is totally satisfied with it. Siberia annexation would only cause problems for China.</a:t>
            </a:r>
            <a:r>
              <a:rPr lang="ru-RU" dirty="0"/>
              <a:t> </a:t>
            </a:r>
            <a:r>
              <a:rPr lang="en-US" dirty="0"/>
              <a:t>This is typical neo-colonialism.</a:t>
            </a:r>
            <a:endParaRPr lang="ru-RU" dirty="0"/>
          </a:p>
        </p:txBody>
      </p:sp>
    </p:spTree>
    <p:extLst>
      <p:ext uri="{BB962C8B-B14F-4D97-AF65-F5344CB8AC3E}">
        <p14:creationId xmlns:p14="http://schemas.microsoft.com/office/powerpoint/2010/main" val="8708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D79B35-9882-4745-9EAF-4DCB8EF2072F}"/>
              </a:ext>
            </a:extLst>
          </p:cNvPr>
          <p:cNvSpPr>
            <a:spLocks noGrp="1"/>
          </p:cNvSpPr>
          <p:nvPr>
            <p:ph type="title"/>
          </p:nvPr>
        </p:nvSpPr>
        <p:spPr>
          <a:xfrm>
            <a:off x="689919" y="531341"/>
            <a:ext cx="10515600" cy="5165124"/>
          </a:xfrm>
        </p:spPr>
        <p:txBody>
          <a:bodyPr>
            <a:normAutofit fontScale="90000"/>
          </a:bodyPr>
          <a:lstStyle/>
          <a:p>
            <a:r>
              <a:rPr lang="en-US" dirty="0"/>
              <a:t>Another example of one-belt-one-road strategy work case is that the direct way to the EU is China’s instrument of east European companies distraction: the low-surplus value production is transferred to the Eastern Europe (from the Western one) but the production is significantly </a:t>
            </a:r>
            <a:r>
              <a:rPr lang="en-GB" dirty="0"/>
              <a:t>more expensive than </a:t>
            </a:r>
            <a:r>
              <a:rPr lang="en-US" dirty="0"/>
              <a:t>China ones and they don’t stand up to the competition. One of the examples is massive bankruptcy of metal producing companies in Europe.</a:t>
            </a:r>
            <a:endParaRPr lang="ru-RU" dirty="0"/>
          </a:p>
        </p:txBody>
      </p:sp>
    </p:spTree>
    <p:extLst>
      <p:ext uri="{BB962C8B-B14F-4D97-AF65-F5344CB8AC3E}">
        <p14:creationId xmlns:p14="http://schemas.microsoft.com/office/powerpoint/2010/main" val="1641394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D8A06C-B429-4821-A441-DE2D35278364}"/>
              </a:ext>
            </a:extLst>
          </p:cNvPr>
          <p:cNvSpPr>
            <a:spLocks noGrp="1"/>
          </p:cNvSpPr>
          <p:nvPr>
            <p:ph type="title"/>
          </p:nvPr>
        </p:nvSpPr>
        <p:spPr/>
        <p:txBody>
          <a:bodyPr>
            <a:normAutofit fontScale="90000"/>
          </a:bodyPr>
          <a:lstStyle/>
          <a:p>
            <a:r>
              <a:rPr lang="en-US" dirty="0"/>
              <a:t>The EU has the internal contradictions mentioned. They lead to the political crisis of integration, even an economic one (diminishing speed of economical growth).</a:t>
            </a:r>
            <a:endParaRPr lang="ru-RU" dirty="0"/>
          </a:p>
        </p:txBody>
      </p:sp>
      <p:pic>
        <p:nvPicPr>
          <p:cNvPr id="5" name="Объект 4">
            <a:extLst>
              <a:ext uri="{FF2B5EF4-FFF2-40B4-BE49-F238E27FC236}">
                <a16:creationId xmlns:a16="http://schemas.microsoft.com/office/drawing/2014/main" id="{3BAA4CC7-78BA-4151-A671-0F66C09786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343" y="2506662"/>
            <a:ext cx="7144113" cy="4351338"/>
          </a:xfrm>
        </p:spPr>
      </p:pic>
    </p:spTree>
    <p:extLst>
      <p:ext uri="{BB962C8B-B14F-4D97-AF65-F5344CB8AC3E}">
        <p14:creationId xmlns:p14="http://schemas.microsoft.com/office/powerpoint/2010/main" val="2105536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DE7670-EA24-4734-81E6-A5447D4345C6}"/>
              </a:ext>
            </a:extLst>
          </p:cNvPr>
          <p:cNvSpPr>
            <a:spLocks noGrp="1"/>
          </p:cNvSpPr>
          <p:nvPr>
            <p:ph type="title"/>
          </p:nvPr>
        </p:nvSpPr>
        <p:spPr/>
        <p:txBody>
          <a:bodyPr/>
          <a:lstStyle/>
          <a:p>
            <a:r>
              <a:rPr lang="en-US" dirty="0"/>
              <a:t>It also leads to the growth of «nationally-oriented parties» in popularity.</a:t>
            </a:r>
            <a:endParaRPr lang="ru-RU" dirty="0"/>
          </a:p>
        </p:txBody>
      </p:sp>
      <p:pic>
        <p:nvPicPr>
          <p:cNvPr id="5" name="Объект 4">
            <a:extLst>
              <a:ext uri="{FF2B5EF4-FFF2-40B4-BE49-F238E27FC236}">
                <a16:creationId xmlns:a16="http://schemas.microsoft.com/office/drawing/2014/main" id="{2224A3C5-9512-4314-B220-CD702E428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850" y="2376869"/>
            <a:ext cx="6667500" cy="3752850"/>
          </a:xfrm>
        </p:spPr>
      </p:pic>
      <p:pic>
        <p:nvPicPr>
          <p:cNvPr id="7" name="Рисунок 6">
            <a:extLst>
              <a:ext uri="{FF2B5EF4-FFF2-40B4-BE49-F238E27FC236}">
                <a16:creationId xmlns:a16="http://schemas.microsoft.com/office/drawing/2014/main" id="{FE65693F-CA38-4F38-928E-601860EF5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199" y="1899692"/>
            <a:ext cx="5600881" cy="3341908"/>
          </a:xfrm>
          <a:prstGeom prst="rect">
            <a:avLst/>
          </a:prstGeom>
        </p:spPr>
      </p:pic>
    </p:spTree>
    <p:extLst>
      <p:ext uri="{BB962C8B-B14F-4D97-AF65-F5344CB8AC3E}">
        <p14:creationId xmlns:p14="http://schemas.microsoft.com/office/powerpoint/2010/main" val="3833519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9853D8-8D7B-460B-9DD7-132CA5446595}"/>
              </a:ext>
            </a:extLst>
          </p:cNvPr>
          <p:cNvSpPr>
            <a:spLocks noGrp="1"/>
          </p:cNvSpPr>
          <p:nvPr>
            <p:ph type="title"/>
          </p:nvPr>
        </p:nvSpPr>
        <p:spPr>
          <a:xfrm>
            <a:off x="1421400" y="422725"/>
            <a:ext cx="10515600" cy="1325563"/>
          </a:xfrm>
        </p:spPr>
        <p:txBody>
          <a:bodyPr/>
          <a:lstStyle/>
          <a:p>
            <a:r>
              <a:rPr lang="en-US" dirty="0"/>
              <a:t>W</a:t>
            </a:r>
            <a:r>
              <a:rPr lang="en-GB" dirty="0" err="1"/>
              <a:t>arning</a:t>
            </a:r>
            <a:r>
              <a:rPr lang="en-GB" dirty="0"/>
              <a:t> note</a:t>
            </a:r>
            <a:endParaRPr lang="ru-RU" dirty="0"/>
          </a:p>
        </p:txBody>
      </p:sp>
      <p:pic>
        <p:nvPicPr>
          <p:cNvPr id="5" name="Объект 4">
            <a:extLst>
              <a:ext uri="{FF2B5EF4-FFF2-40B4-BE49-F238E27FC236}">
                <a16:creationId xmlns:a16="http://schemas.microsoft.com/office/drawing/2014/main" id="{ABF8538C-71F3-4A0C-8BCE-C3C64AED57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3962" y="1748288"/>
            <a:ext cx="4257675" cy="4257675"/>
          </a:xfrm>
        </p:spPr>
      </p:pic>
      <p:sp>
        <p:nvSpPr>
          <p:cNvPr id="7" name="TextBox 6">
            <a:extLst>
              <a:ext uri="{FF2B5EF4-FFF2-40B4-BE49-F238E27FC236}">
                <a16:creationId xmlns:a16="http://schemas.microsoft.com/office/drawing/2014/main" id="{4519F222-4871-4A10-BFC0-DBA53C43912C}"/>
              </a:ext>
            </a:extLst>
          </p:cNvPr>
          <p:cNvSpPr txBox="1"/>
          <p:nvPr/>
        </p:nvSpPr>
        <p:spPr>
          <a:xfrm>
            <a:off x="671400" y="3116534"/>
            <a:ext cx="6094800" cy="1754326"/>
          </a:xfrm>
          <a:prstGeom prst="rect">
            <a:avLst/>
          </a:prstGeom>
          <a:noFill/>
        </p:spPr>
        <p:txBody>
          <a:bodyPr wrap="square">
            <a:spAutoFit/>
          </a:bodyPr>
          <a:lstStyle/>
          <a:p>
            <a:pPr marL="285750" indent="-285750">
              <a:buFont typeface="Arial" panose="020B0604020202020204" pitchFamily="34" charset="0"/>
              <a:buChar char="•"/>
            </a:pPr>
            <a:r>
              <a:rPr lang="en-US" dirty="0"/>
              <a:t>I don’t have enough time to present all the work in details</a:t>
            </a:r>
          </a:p>
          <a:p>
            <a:pPr marL="285750" indent="-285750">
              <a:buFont typeface="Arial" panose="020B0604020202020204" pitchFamily="34" charset="0"/>
              <a:buChar char="•"/>
            </a:pPr>
            <a:r>
              <a:rPr lang="en-US" dirty="0"/>
              <a:t>Something will be added from myself</a:t>
            </a:r>
          </a:p>
          <a:p>
            <a:pPr marL="285750" indent="-285750">
              <a:buFont typeface="Arial" panose="020B0604020202020204" pitchFamily="34" charset="0"/>
              <a:buChar char="•"/>
            </a:pPr>
            <a:r>
              <a:rPr lang="en-US" dirty="0"/>
              <a:t>It would be interesting to consider some critical response to the report but I also don’t have enough time for it. (Those responses claim that the work is too schematic and simplified)</a:t>
            </a:r>
          </a:p>
        </p:txBody>
      </p:sp>
    </p:spTree>
    <p:extLst>
      <p:ext uri="{BB962C8B-B14F-4D97-AF65-F5344CB8AC3E}">
        <p14:creationId xmlns:p14="http://schemas.microsoft.com/office/powerpoint/2010/main" val="604241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67877C-F007-4500-9F25-9A3346D4C410}"/>
              </a:ext>
            </a:extLst>
          </p:cNvPr>
          <p:cNvSpPr>
            <a:spLocks noGrp="1"/>
          </p:cNvSpPr>
          <p:nvPr>
            <p:ph type="title"/>
          </p:nvPr>
        </p:nvSpPr>
        <p:spPr/>
        <p:txBody>
          <a:bodyPr/>
          <a:lstStyle/>
          <a:p>
            <a:r>
              <a:rPr lang="en-US" dirty="0"/>
              <a:t>China’s and world’s steel production:</a:t>
            </a:r>
            <a:endParaRPr lang="ru-RU" dirty="0"/>
          </a:p>
        </p:txBody>
      </p:sp>
      <p:pic>
        <p:nvPicPr>
          <p:cNvPr id="5" name="Объект 4">
            <a:extLst>
              <a:ext uri="{FF2B5EF4-FFF2-40B4-BE49-F238E27FC236}">
                <a16:creationId xmlns:a16="http://schemas.microsoft.com/office/drawing/2014/main" id="{3ABEB902-9A58-4D1F-92C9-B24EB1FEDAC5}"/>
              </a:ext>
            </a:extLst>
          </p:cNvPr>
          <p:cNvPicPr>
            <a:picLocks noGrp="1" noChangeAspect="1"/>
          </p:cNvPicPr>
          <p:nvPr>
            <p:ph idx="1"/>
          </p:nvPr>
        </p:nvPicPr>
        <p:blipFill>
          <a:blip r:embed="rId2"/>
          <a:stretch>
            <a:fillRect/>
          </a:stretch>
        </p:blipFill>
        <p:spPr>
          <a:xfrm>
            <a:off x="2820870" y="2199503"/>
            <a:ext cx="6817382" cy="3550463"/>
          </a:xfrm>
        </p:spPr>
      </p:pic>
    </p:spTree>
    <p:extLst>
      <p:ext uri="{BB962C8B-B14F-4D97-AF65-F5344CB8AC3E}">
        <p14:creationId xmlns:p14="http://schemas.microsoft.com/office/powerpoint/2010/main" val="377455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64DE29-BECA-4C29-8D20-496C5BC7061C}"/>
              </a:ext>
            </a:extLst>
          </p:cNvPr>
          <p:cNvSpPr>
            <a:spLocks noGrp="1"/>
          </p:cNvSpPr>
          <p:nvPr>
            <p:ph type="title"/>
          </p:nvPr>
        </p:nvSpPr>
        <p:spPr/>
        <p:txBody>
          <a:bodyPr>
            <a:normAutofit fontScale="90000"/>
          </a:bodyPr>
          <a:lstStyle/>
          <a:p>
            <a:r>
              <a:rPr lang="en-US" dirty="0"/>
              <a:t>At the moment the </a:t>
            </a:r>
            <a:r>
              <a:rPr lang="en-GB" dirty="0"/>
              <a:t>confrontation in connection with</a:t>
            </a:r>
            <a:r>
              <a:rPr lang="ru-RU" dirty="0"/>
              <a:t> </a:t>
            </a:r>
            <a:r>
              <a:rPr lang="en-US" dirty="0"/>
              <a:t>steel production is pretty hot nowadays: USA, EU, China and etc. are introducing sanction against each other.</a:t>
            </a:r>
            <a:endParaRPr lang="ru-RU" dirty="0"/>
          </a:p>
        </p:txBody>
      </p:sp>
      <p:pic>
        <p:nvPicPr>
          <p:cNvPr id="5" name="Объект 4">
            <a:extLst>
              <a:ext uri="{FF2B5EF4-FFF2-40B4-BE49-F238E27FC236}">
                <a16:creationId xmlns:a16="http://schemas.microsoft.com/office/drawing/2014/main" id="{0B5EBD51-6783-4AF0-9257-7B1FF1EB63B3}"/>
              </a:ext>
            </a:extLst>
          </p:cNvPr>
          <p:cNvPicPr>
            <a:picLocks noGrp="1" noChangeAspect="1"/>
          </p:cNvPicPr>
          <p:nvPr>
            <p:ph idx="1"/>
          </p:nvPr>
        </p:nvPicPr>
        <p:blipFill>
          <a:blip r:embed="rId2"/>
          <a:stretch>
            <a:fillRect/>
          </a:stretch>
        </p:blipFill>
        <p:spPr>
          <a:xfrm>
            <a:off x="3605208" y="1516707"/>
            <a:ext cx="6513821" cy="4351338"/>
          </a:xfrm>
        </p:spPr>
      </p:pic>
      <p:sp>
        <p:nvSpPr>
          <p:cNvPr id="7" name="TextBox 6">
            <a:extLst>
              <a:ext uri="{FF2B5EF4-FFF2-40B4-BE49-F238E27FC236}">
                <a16:creationId xmlns:a16="http://schemas.microsoft.com/office/drawing/2014/main" id="{9D346B80-365F-4BA6-80BF-8EE0C6D50874}"/>
              </a:ext>
            </a:extLst>
          </p:cNvPr>
          <p:cNvSpPr txBox="1"/>
          <p:nvPr/>
        </p:nvSpPr>
        <p:spPr>
          <a:xfrm>
            <a:off x="4616793" y="6074031"/>
            <a:ext cx="6094970" cy="369332"/>
          </a:xfrm>
          <a:prstGeom prst="rect">
            <a:avLst/>
          </a:prstGeom>
          <a:noFill/>
        </p:spPr>
        <p:txBody>
          <a:bodyPr wrap="square">
            <a:spAutoFit/>
          </a:bodyPr>
          <a:lstStyle/>
          <a:p>
            <a:r>
              <a:rPr lang="en-US" dirty="0"/>
              <a:t>(The same graph excluding China)</a:t>
            </a:r>
            <a:endParaRPr lang="ru-RU" dirty="0"/>
          </a:p>
        </p:txBody>
      </p:sp>
    </p:spTree>
    <p:extLst>
      <p:ext uri="{BB962C8B-B14F-4D97-AF65-F5344CB8AC3E}">
        <p14:creationId xmlns:p14="http://schemas.microsoft.com/office/powerpoint/2010/main" val="3510900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64DE29-BECA-4C29-8D20-496C5BC7061C}"/>
              </a:ext>
            </a:extLst>
          </p:cNvPr>
          <p:cNvSpPr>
            <a:spLocks noGrp="1"/>
          </p:cNvSpPr>
          <p:nvPr>
            <p:ph type="title"/>
          </p:nvPr>
        </p:nvSpPr>
        <p:spPr/>
        <p:txBody>
          <a:bodyPr>
            <a:normAutofit fontScale="90000"/>
          </a:bodyPr>
          <a:lstStyle/>
          <a:p>
            <a:r>
              <a:rPr lang="en-US" dirty="0"/>
              <a:t>Due to sanctions, China didn’t decrease steel production: it is re-orienting it to inner market.</a:t>
            </a:r>
            <a:endParaRPr lang="ru-RU" dirty="0"/>
          </a:p>
        </p:txBody>
      </p:sp>
      <p:sp>
        <p:nvSpPr>
          <p:cNvPr id="7" name="TextBox 6">
            <a:extLst>
              <a:ext uri="{FF2B5EF4-FFF2-40B4-BE49-F238E27FC236}">
                <a16:creationId xmlns:a16="http://schemas.microsoft.com/office/drawing/2014/main" id="{9D346B80-365F-4BA6-80BF-8EE0C6D50874}"/>
              </a:ext>
            </a:extLst>
          </p:cNvPr>
          <p:cNvSpPr txBox="1"/>
          <p:nvPr/>
        </p:nvSpPr>
        <p:spPr>
          <a:xfrm>
            <a:off x="4616793" y="6074031"/>
            <a:ext cx="6094970" cy="369332"/>
          </a:xfrm>
          <a:prstGeom prst="rect">
            <a:avLst/>
          </a:prstGeom>
          <a:noFill/>
        </p:spPr>
        <p:txBody>
          <a:bodyPr wrap="square">
            <a:spAutoFit/>
          </a:bodyPr>
          <a:lstStyle/>
          <a:p>
            <a:r>
              <a:rPr lang="en-US" dirty="0"/>
              <a:t>(Export-Import steel balance)</a:t>
            </a:r>
            <a:endParaRPr lang="ru-RU" dirty="0"/>
          </a:p>
        </p:txBody>
      </p:sp>
      <p:pic>
        <p:nvPicPr>
          <p:cNvPr id="8" name="Рисунок 7">
            <a:extLst>
              <a:ext uri="{FF2B5EF4-FFF2-40B4-BE49-F238E27FC236}">
                <a16:creationId xmlns:a16="http://schemas.microsoft.com/office/drawing/2014/main" id="{072C055B-C108-4980-AC11-AE95E174C4EA}"/>
              </a:ext>
            </a:extLst>
          </p:cNvPr>
          <p:cNvPicPr>
            <a:picLocks noChangeAspect="1"/>
          </p:cNvPicPr>
          <p:nvPr/>
        </p:nvPicPr>
        <p:blipFill>
          <a:blip r:embed="rId2"/>
          <a:stretch>
            <a:fillRect/>
          </a:stretch>
        </p:blipFill>
        <p:spPr>
          <a:xfrm>
            <a:off x="1731064" y="2065191"/>
            <a:ext cx="8237838" cy="3824907"/>
          </a:xfrm>
          <a:prstGeom prst="rect">
            <a:avLst/>
          </a:prstGeom>
        </p:spPr>
      </p:pic>
    </p:spTree>
    <p:extLst>
      <p:ext uri="{BB962C8B-B14F-4D97-AF65-F5344CB8AC3E}">
        <p14:creationId xmlns:p14="http://schemas.microsoft.com/office/powerpoint/2010/main" val="4048511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A6692E-D7F0-478F-9317-562AFCD0B358}"/>
              </a:ext>
            </a:extLst>
          </p:cNvPr>
          <p:cNvSpPr>
            <a:spLocks noGrp="1"/>
          </p:cNvSpPr>
          <p:nvPr>
            <p:ph type="title"/>
          </p:nvPr>
        </p:nvSpPr>
        <p:spPr/>
        <p:txBody>
          <a:bodyPr/>
          <a:lstStyle/>
          <a:p>
            <a:r>
              <a:rPr lang="en-US" dirty="0"/>
              <a:t>Main tendencies in China:</a:t>
            </a:r>
            <a:endParaRPr lang="ru-RU" dirty="0"/>
          </a:p>
        </p:txBody>
      </p:sp>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06283F7E-E101-4367-868A-BB38F1471C06}"/>
                  </a:ext>
                </a:extLst>
              </p:cNvPr>
              <p:cNvSpPr>
                <a:spLocks noGrp="1"/>
              </p:cNvSpPr>
              <p:nvPr>
                <p:ph idx="1"/>
              </p:nvPr>
            </p:nvSpPr>
            <p:spPr/>
            <p:txBody>
              <a:bodyPr/>
              <a:lstStyle/>
              <a:p>
                <a:r>
                  <a:rPr lang="en-US" dirty="0"/>
                  <a:t>Urbanization</a:t>
                </a:r>
                <a:r>
                  <a:rPr lang="ru-RU" dirty="0"/>
                  <a:t> </a:t>
                </a:r>
                <a:r>
                  <a:rPr lang="en-US" dirty="0"/>
                  <a:t>(</a:t>
                </a:r>
                <a14:m>
                  <m:oMath xmlns:m="http://schemas.openxmlformats.org/officeDocument/2006/math">
                    <m:r>
                      <a:rPr lang="en-US" b="0" i="1" smtClean="0">
                        <a:latin typeface="Cambria Math" panose="02040503050406030204" pitchFamily="18" charset="0"/>
                      </a:rPr>
                      <m:t>⇒</m:t>
                    </m:r>
                  </m:oMath>
                </a14:m>
                <a:r>
                  <a:rPr lang="en-US" dirty="0"/>
                  <a:t> extensive production development)</a:t>
                </a:r>
                <a:endParaRPr lang="ru-RU" dirty="0"/>
              </a:p>
              <a:p>
                <a:r>
                  <a:rPr lang="en-GB" dirty="0"/>
                  <a:t>The attempt to choose national market orientation</a:t>
                </a:r>
                <a:r>
                  <a:rPr lang="en-US" dirty="0"/>
                  <a:t> instead of export-oriented economy which existed in the previous decades: welfare state is trying to be made.</a:t>
                </a:r>
              </a:p>
              <a:p>
                <a:endParaRPr lang="ru-RU" dirty="0"/>
              </a:p>
            </p:txBody>
          </p:sp>
        </mc:Choice>
        <mc:Fallback>
          <p:sp>
            <p:nvSpPr>
              <p:cNvPr id="3" name="Объект 2">
                <a:extLst>
                  <a:ext uri="{FF2B5EF4-FFF2-40B4-BE49-F238E27FC236}">
                    <a16:creationId xmlns:a16="http://schemas.microsoft.com/office/drawing/2014/main" id="{06283F7E-E101-4367-868A-BB38F1471C0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478B7A3B-62B0-48E9-B2AD-6ACC49766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250" y="3544425"/>
            <a:ext cx="4057500" cy="2948450"/>
          </a:xfrm>
          <a:prstGeom prst="rect">
            <a:avLst/>
          </a:prstGeom>
        </p:spPr>
      </p:pic>
    </p:spTree>
    <p:extLst>
      <p:ext uri="{BB962C8B-B14F-4D97-AF65-F5344CB8AC3E}">
        <p14:creationId xmlns:p14="http://schemas.microsoft.com/office/powerpoint/2010/main" val="243690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591AA1-C5D1-4CA2-96AB-AF48183D18B6}"/>
              </a:ext>
            </a:extLst>
          </p:cNvPr>
          <p:cNvSpPr>
            <a:spLocks noGrp="1"/>
          </p:cNvSpPr>
          <p:nvPr>
            <p:ph type="title"/>
          </p:nvPr>
        </p:nvSpPr>
        <p:spPr>
          <a:xfrm>
            <a:off x="838200" y="1285703"/>
            <a:ext cx="10515600" cy="1325563"/>
          </a:xfrm>
        </p:spPr>
        <p:txBody>
          <a:bodyPr>
            <a:normAutofit fontScale="90000"/>
          </a:bodyPr>
          <a:lstStyle/>
          <a:p>
            <a:r>
              <a:rPr lang="en-US" dirty="0"/>
              <a:t>It’s </a:t>
            </a:r>
            <a:r>
              <a:rPr lang="en-GB" dirty="0"/>
              <a:t>important </a:t>
            </a:r>
            <a:r>
              <a:rPr lang="en-US" dirty="0"/>
              <a:t>to understand that it’s incorrect to say that China’s government  is ideologically monolete. Actually, CPC is one of the most contradictory structures</a:t>
            </a:r>
            <a:endParaRPr lang="ru-RU" dirty="0"/>
          </a:p>
        </p:txBody>
      </p:sp>
      <p:sp>
        <p:nvSpPr>
          <p:cNvPr id="3" name="Объект 2">
            <a:extLst>
              <a:ext uri="{FF2B5EF4-FFF2-40B4-BE49-F238E27FC236}">
                <a16:creationId xmlns:a16="http://schemas.microsoft.com/office/drawing/2014/main" id="{03591283-B6DD-418D-88F3-4324E4C20819}"/>
              </a:ext>
            </a:extLst>
          </p:cNvPr>
          <p:cNvSpPr>
            <a:spLocks noGrp="1"/>
          </p:cNvSpPr>
          <p:nvPr>
            <p:ph idx="1"/>
          </p:nvPr>
        </p:nvSpPr>
        <p:spPr>
          <a:xfrm>
            <a:off x="794951" y="3487609"/>
            <a:ext cx="10515600" cy="1245029"/>
          </a:xfrm>
        </p:spPr>
        <p:txBody>
          <a:bodyPr/>
          <a:lstStyle/>
          <a:p>
            <a:pPr marL="0" indent="0">
              <a:buNone/>
            </a:pPr>
            <a:r>
              <a:rPr lang="en-US" dirty="0"/>
              <a:t>There are a couple of «clans» in government and business elites and </a:t>
            </a:r>
            <a:r>
              <a:rPr lang="en-GB" dirty="0"/>
              <a:t>stormy </a:t>
            </a:r>
            <a:r>
              <a:rPr lang="ru-RU" dirty="0"/>
              <a:t>«</a:t>
            </a:r>
            <a:r>
              <a:rPr lang="en-GB" dirty="0"/>
              <a:t>grassroots</a:t>
            </a:r>
            <a:r>
              <a:rPr lang="ru-RU" dirty="0"/>
              <a:t>»</a:t>
            </a:r>
            <a:r>
              <a:rPr lang="en-GB" dirty="0"/>
              <a:t> movements </a:t>
            </a:r>
          </a:p>
        </p:txBody>
      </p:sp>
    </p:spTree>
    <p:extLst>
      <p:ext uri="{BB962C8B-B14F-4D97-AF65-F5344CB8AC3E}">
        <p14:creationId xmlns:p14="http://schemas.microsoft.com/office/powerpoint/2010/main" val="2577229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D79B35-9882-4745-9EAF-4DCB8EF2072F}"/>
              </a:ext>
            </a:extLst>
          </p:cNvPr>
          <p:cNvSpPr>
            <a:spLocks noGrp="1"/>
          </p:cNvSpPr>
          <p:nvPr>
            <p:ph type="title"/>
          </p:nvPr>
        </p:nvSpPr>
        <p:spPr>
          <a:xfrm>
            <a:off x="838200" y="1847335"/>
            <a:ext cx="10515600" cy="3163330"/>
          </a:xfrm>
        </p:spPr>
        <p:txBody>
          <a:bodyPr>
            <a:noAutofit/>
          </a:bodyPr>
          <a:lstStyle/>
          <a:p>
            <a:r>
              <a:rPr lang="en-US" sz="3200" dirty="0"/>
              <a:t>The market-oriented reforms were initially planned to be like NEP in the USSR. (Actually, the main objective of socialistic government is not «to destroy rich people». It’s «to increase the quality of life of people»). In the situation of China before the </a:t>
            </a:r>
            <a:r>
              <a:rPr lang="en-GB" sz="3200" dirty="0"/>
              <a:t>reform</a:t>
            </a:r>
            <a:r>
              <a:rPr lang="en-US" sz="3200" dirty="0"/>
              <a:t>s</a:t>
            </a:r>
            <a:r>
              <a:rPr lang="ru-RU" sz="3200" dirty="0"/>
              <a:t> </a:t>
            </a:r>
            <a:r>
              <a:rPr lang="en-US" sz="3200" dirty="0"/>
              <a:t>the </a:t>
            </a:r>
            <a:r>
              <a:rPr lang="en-GB" sz="3200" dirty="0"/>
              <a:t>introduction of market economy the interests of capital owners were correlated with</a:t>
            </a:r>
            <a:r>
              <a:rPr lang="en-US" sz="3200" dirty="0"/>
              <a:t> the ones of simple Chinese people, now they are less and less correlated.</a:t>
            </a:r>
            <a:endParaRPr lang="ru-RU" sz="3200" dirty="0"/>
          </a:p>
        </p:txBody>
      </p:sp>
    </p:spTree>
    <p:extLst>
      <p:ext uri="{BB962C8B-B14F-4D97-AF65-F5344CB8AC3E}">
        <p14:creationId xmlns:p14="http://schemas.microsoft.com/office/powerpoint/2010/main" val="1099603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CDA695-40D1-4EA4-822C-F5110D44D7BB}"/>
              </a:ext>
            </a:extLst>
          </p:cNvPr>
          <p:cNvSpPr>
            <a:spLocks noGrp="1"/>
          </p:cNvSpPr>
          <p:nvPr>
            <p:ph type="title"/>
          </p:nvPr>
        </p:nvSpPr>
        <p:spPr>
          <a:xfrm>
            <a:off x="838200" y="489046"/>
            <a:ext cx="10515600" cy="1325563"/>
          </a:xfrm>
        </p:spPr>
        <p:txBody>
          <a:bodyPr>
            <a:normAutofit fontScale="90000"/>
          </a:bodyPr>
          <a:lstStyle/>
          <a:p>
            <a:r>
              <a:rPr lang="en-US" dirty="0"/>
              <a:t>As for the official position of Chinese government (as it’s written in Constitution), it states that they’re are building socialism but it’s still at the initial stadia.</a:t>
            </a:r>
            <a:endParaRPr lang="ru-RU" dirty="0"/>
          </a:p>
        </p:txBody>
      </p:sp>
      <p:pic>
        <p:nvPicPr>
          <p:cNvPr id="7" name="Объект 6">
            <a:extLst>
              <a:ext uri="{FF2B5EF4-FFF2-40B4-BE49-F238E27FC236}">
                <a16:creationId xmlns:a16="http://schemas.microsoft.com/office/drawing/2014/main" id="{D4E0F0D9-9987-4BED-88C8-0C4DD34B88BB}"/>
              </a:ext>
            </a:extLst>
          </p:cNvPr>
          <p:cNvPicPr>
            <a:picLocks noGrp="1" noChangeAspect="1"/>
          </p:cNvPicPr>
          <p:nvPr>
            <p:ph idx="1"/>
          </p:nvPr>
        </p:nvPicPr>
        <p:blipFill>
          <a:blip r:embed="rId2"/>
          <a:stretch>
            <a:fillRect/>
          </a:stretch>
        </p:blipFill>
        <p:spPr>
          <a:xfrm>
            <a:off x="773400" y="4767142"/>
            <a:ext cx="10515600" cy="786703"/>
          </a:xfrm>
        </p:spPr>
      </p:pic>
      <p:sp>
        <p:nvSpPr>
          <p:cNvPr id="5" name="TextBox 4">
            <a:extLst>
              <a:ext uri="{FF2B5EF4-FFF2-40B4-BE49-F238E27FC236}">
                <a16:creationId xmlns:a16="http://schemas.microsoft.com/office/drawing/2014/main" id="{633F9B56-B987-4ADD-B8E1-D1255DA8564D}"/>
              </a:ext>
            </a:extLst>
          </p:cNvPr>
          <p:cNvSpPr txBox="1"/>
          <p:nvPr/>
        </p:nvSpPr>
        <p:spPr>
          <a:xfrm>
            <a:off x="2874600" y="6176963"/>
            <a:ext cx="6094800" cy="369332"/>
          </a:xfrm>
          <a:prstGeom prst="rect">
            <a:avLst/>
          </a:prstGeom>
          <a:noFill/>
        </p:spPr>
        <p:txBody>
          <a:bodyPr wrap="square">
            <a:spAutoFit/>
          </a:bodyPr>
          <a:lstStyle/>
          <a:p>
            <a:r>
              <a:rPr lang="en-US" dirty="0"/>
              <a:t>(and it’s obviously the favorable scenario)</a:t>
            </a:r>
            <a:endParaRPr lang="ru-RU" dirty="0"/>
          </a:p>
        </p:txBody>
      </p:sp>
      <p:sp>
        <p:nvSpPr>
          <p:cNvPr id="8" name="Прямоугольник 7">
            <a:extLst>
              <a:ext uri="{FF2B5EF4-FFF2-40B4-BE49-F238E27FC236}">
                <a16:creationId xmlns:a16="http://schemas.microsoft.com/office/drawing/2014/main" id="{A304BA4E-2F97-4ABA-8A8D-49F4D71E21F3}"/>
              </a:ext>
            </a:extLst>
          </p:cNvPr>
          <p:cNvSpPr/>
          <p:nvPr/>
        </p:nvSpPr>
        <p:spPr>
          <a:xfrm>
            <a:off x="838200" y="4767142"/>
            <a:ext cx="7823400" cy="27285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a:extLst>
              <a:ext uri="{FF2B5EF4-FFF2-40B4-BE49-F238E27FC236}">
                <a16:creationId xmlns:a16="http://schemas.microsoft.com/office/drawing/2014/main" id="{6E285573-4355-49CB-9608-B3FEB142A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800" y="2312501"/>
            <a:ext cx="3963900" cy="2232997"/>
          </a:xfrm>
          <a:prstGeom prst="rect">
            <a:avLst/>
          </a:prstGeom>
        </p:spPr>
      </p:pic>
    </p:spTree>
    <p:extLst>
      <p:ext uri="{BB962C8B-B14F-4D97-AF65-F5344CB8AC3E}">
        <p14:creationId xmlns:p14="http://schemas.microsoft.com/office/powerpoint/2010/main" val="3061073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ED79B35-9882-4745-9EAF-4DCB8EF2072F}"/>
              </a:ext>
            </a:extLst>
          </p:cNvPr>
          <p:cNvSpPr>
            <a:spLocks noGrp="1"/>
          </p:cNvSpPr>
          <p:nvPr>
            <p:ph type="title"/>
          </p:nvPr>
        </p:nvSpPr>
        <p:spPr>
          <a:xfrm>
            <a:off x="838200" y="2186725"/>
            <a:ext cx="10515600" cy="2896475"/>
          </a:xfrm>
        </p:spPr>
        <p:txBody>
          <a:bodyPr>
            <a:normAutofit/>
          </a:bodyPr>
          <a:lstStyle/>
          <a:p>
            <a:pPr algn="ctr"/>
            <a:r>
              <a:rPr lang="en-US" sz="6600" b="1" i="1" dirty="0">
                <a:effectLst>
                  <a:glow rad="63500">
                    <a:schemeClr val="accent5">
                      <a:satMod val="175000"/>
                      <a:alpha val="40000"/>
                    </a:schemeClr>
                  </a:glow>
                  <a:outerShdw blurRad="38100" dist="38100" dir="2700000" algn="tl">
                    <a:srgbClr val="000000">
                      <a:alpha val="43137"/>
                    </a:srgbClr>
                  </a:outerShdw>
                </a:effectLst>
              </a:rPr>
              <a:t>Thanks for your attention! You’re welcome to ask questions…</a:t>
            </a:r>
            <a:endParaRPr lang="ru-RU" sz="6600" b="1" i="1" dirty="0">
              <a:effectLst>
                <a:glow rad="63500">
                  <a:schemeClr val="accent5">
                    <a:satMod val="175000"/>
                    <a:alpha val="4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1275227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7DACE2-DDA3-4C84-B52D-9B0F8B6A97C4}"/>
              </a:ext>
            </a:extLst>
          </p:cNvPr>
          <p:cNvSpPr>
            <a:spLocks noGrp="1"/>
          </p:cNvSpPr>
          <p:nvPr>
            <p:ph type="title"/>
          </p:nvPr>
        </p:nvSpPr>
        <p:spPr/>
        <p:txBody>
          <a:bodyPr/>
          <a:lstStyle/>
          <a:p>
            <a:r>
              <a:rPr lang="en-US" dirty="0"/>
              <a:t>Scientific works about </a:t>
            </a:r>
            <a:r>
              <a:rPr lang="en-US" b="1" i="1" dirty="0"/>
              <a:t>De</a:t>
            </a:r>
            <a:r>
              <a:rPr lang="en-US" dirty="0"/>
              <a:t>globalization</a:t>
            </a:r>
            <a:endParaRPr lang="ru-RU" dirty="0"/>
          </a:p>
        </p:txBody>
      </p:sp>
      <p:pic>
        <p:nvPicPr>
          <p:cNvPr id="5" name="Объект 4">
            <a:extLst>
              <a:ext uri="{FF2B5EF4-FFF2-40B4-BE49-F238E27FC236}">
                <a16:creationId xmlns:a16="http://schemas.microsoft.com/office/drawing/2014/main" id="{41CBC6F6-0F60-4F61-8230-9A1E07CC55A5}"/>
              </a:ext>
            </a:extLst>
          </p:cNvPr>
          <p:cNvPicPr>
            <a:picLocks noGrp="1" noChangeAspect="1"/>
          </p:cNvPicPr>
          <p:nvPr>
            <p:ph idx="1"/>
          </p:nvPr>
        </p:nvPicPr>
        <p:blipFill>
          <a:blip r:embed="rId2"/>
          <a:stretch>
            <a:fillRect/>
          </a:stretch>
        </p:blipFill>
        <p:spPr>
          <a:xfrm>
            <a:off x="2523816" y="1825625"/>
            <a:ext cx="7144368" cy="4351338"/>
          </a:xfrm>
        </p:spPr>
      </p:pic>
    </p:spTree>
    <p:extLst>
      <p:ext uri="{BB962C8B-B14F-4D97-AF65-F5344CB8AC3E}">
        <p14:creationId xmlns:p14="http://schemas.microsoft.com/office/powerpoint/2010/main" val="1933287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DB637F-0E6F-459D-A390-5BD4316A1E4A}"/>
              </a:ext>
            </a:extLst>
          </p:cNvPr>
          <p:cNvSpPr>
            <a:spLocks noGrp="1"/>
          </p:cNvSpPr>
          <p:nvPr>
            <p:ph type="title"/>
          </p:nvPr>
        </p:nvSpPr>
        <p:spPr>
          <a:xfrm>
            <a:off x="838200" y="2766218"/>
            <a:ext cx="10515600" cy="1325563"/>
          </a:xfrm>
        </p:spPr>
        <p:txBody>
          <a:bodyPr>
            <a:normAutofit fontScale="90000"/>
          </a:bodyPr>
          <a:lstStyle/>
          <a:p>
            <a:r>
              <a:rPr lang="en-US" dirty="0"/>
              <a:t>To understand, what globalization is, let’s try to analyze, what is the force that moves capital and leads to integration or de-integration.</a:t>
            </a:r>
            <a:endParaRPr lang="ru-RU" dirty="0"/>
          </a:p>
        </p:txBody>
      </p:sp>
    </p:spTree>
    <p:extLst>
      <p:ext uri="{BB962C8B-B14F-4D97-AF65-F5344CB8AC3E}">
        <p14:creationId xmlns:p14="http://schemas.microsoft.com/office/powerpoint/2010/main" val="88434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46AB71-88DF-41CA-918F-06F33C8CC431}"/>
              </a:ext>
            </a:extLst>
          </p:cNvPr>
          <p:cNvSpPr>
            <a:spLocks noGrp="1"/>
          </p:cNvSpPr>
          <p:nvPr>
            <p:ph type="title"/>
          </p:nvPr>
        </p:nvSpPr>
        <p:spPr/>
        <p:txBody>
          <a:bodyPr/>
          <a:lstStyle/>
          <a:p>
            <a:r>
              <a:rPr lang="en-US" dirty="0"/>
              <a:t>Technological paradigms</a:t>
            </a:r>
            <a:endParaRPr lang="ru-RU" dirty="0"/>
          </a:p>
        </p:txBody>
      </p:sp>
      <p:pic>
        <p:nvPicPr>
          <p:cNvPr id="5" name="Объект 4">
            <a:extLst>
              <a:ext uri="{FF2B5EF4-FFF2-40B4-BE49-F238E27FC236}">
                <a16:creationId xmlns:a16="http://schemas.microsoft.com/office/drawing/2014/main" id="{9592CED2-0F50-4964-BA41-DC209F0334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5879" y="1825625"/>
            <a:ext cx="6500241" cy="4351338"/>
          </a:xfrm>
        </p:spPr>
      </p:pic>
    </p:spTree>
    <p:extLst>
      <p:ext uri="{BB962C8B-B14F-4D97-AF65-F5344CB8AC3E}">
        <p14:creationId xmlns:p14="http://schemas.microsoft.com/office/powerpoint/2010/main" val="574942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F554FD-50FC-432C-BA6F-AC2A80863349}"/>
              </a:ext>
            </a:extLst>
          </p:cNvPr>
          <p:cNvSpPr>
            <a:spLocks noGrp="1"/>
          </p:cNvSpPr>
          <p:nvPr>
            <p:ph type="title"/>
          </p:nvPr>
        </p:nvSpPr>
        <p:spPr>
          <a:xfrm>
            <a:off x="838200" y="700360"/>
            <a:ext cx="10515600" cy="1325563"/>
          </a:xfrm>
        </p:spPr>
        <p:txBody>
          <a:bodyPr>
            <a:normAutofit fontScale="90000"/>
          </a:bodyPr>
          <a:lstStyle/>
          <a:p>
            <a:r>
              <a:rPr lang="en-US" dirty="0"/>
              <a:t>The idea is that the progress of fundamental science which allows to implement technologies of a particular technological paradigm is by far not directly connected to those cycles and is almost homogenous.</a:t>
            </a:r>
            <a:endParaRPr lang="ru-RU" dirty="0"/>
          </a:p>
        </p:txBody>
      </p:sp>
      <p:pic>
        <p:nvPicPr>
          <p:cNvPr id="5" name="Рисунок 4">
            <a:extLst>
              <a:ext uri="{FF2B5EF4-FFF2-40B4-BE49-F238E27FC236}">
                <a16:creationId xmlns:a16="http://schemas.microsoft.com/office/drawing/2014/main" id="{01432564-B871-460D-B4DE-C22C2AB52D77}"/>
              </a:ext>
            </a:extLst>
          </p:cNvPr>
          <p:cNvPicPr>
            <a:picLocks noChangeAspect="1"/>
          </p:cNvPicPr>
          <p:nvPr/>
        </p:nvPicPr>
        <p:blipFill>
          <a:blip r:embed="rId2"/>
          <a:stretch>
            <a:fillRect/>
          </a:stretch>
        </p:blipFill>
        <p:spPr>
          <a:xfrm>
            <a:off x="6012244" y="4306129"/>
            <a:ext cx="4952501" cy="2261458"/>
          </a:xfrm>
          <a:prstGeom prst="rect">
            <a:avLst/>
          </a:prstGeom>
        </p:spPr>
      </p:pic>
      <p:pic>
        <p:nvPicPr>
          <p:cNvPr id="7" name="Рисунок 6">
            <a:extLst>
              <a:ext uri="{FF2B5EF4-FFF2-40B4-BE49-F238E27FC236}">
                <a16:creationId xmlns:a16="http://schemas.microsoft.com/office/drawing/2014/main" id="{3DC70624-C40F-4D26-B41A-19A3D768F10F}"/>
              </a:ext>
            </a:extLst>
          </p:cNvPr>
          <p:cNvPicPr>
            <a:picLocks noChangeAspect="1"/>
          </p:cNvPicPr>
          <p:nvPr/>
        </p:nvPicPr>
        <p:blipFill>
          <a:blip r:embed="rId3"/>
          <a:stretch>
            <a:fillRect/>
          </a:stretch>
        </p:blipFill>
        <p:spPr>
          <a:xfrm>
            <a:off x="560173" y="4306129"/>
            <a:ext cx="5389605" cy="2261459"/>
          </a:xfrm>
          <a:prstGeom prst="rect">
            <a:avLst/>
          </a:prstGeom>
        </p:spPr>
      </p:pic>
      <p:sp>
        <p:nvSpPr>
          <p:cNvPr id="8" name="TextBox 7">
            <a:extLst>
              <a:ext uri="{FF2B5EF4-FFF2-40B4-BE49-F238E27FC236}">
                <a16:creationId xmlns:a16="http://schemas.microsoft.com/office/drawing/2014/main" id="{45B061B0-80ED-4DA2-946C-4F09652291A5}"/>
              </a:ext>
            </a:extLst>
          </p:cNvPr>
          <p:cNvSpPr txBox="1"/>
          <p:nvPr/>
        </p:nvSpPr>
        <p:spPr>
          <a:xfrm>
            <a:off x="951470" y="2662881"/>
            <a:ext cx="4707925" cy="369332"/>
          </a:xfrm>
          <a:prstGeom prst="rect">
            <a:avLst/>
          </a:prstGeom>
          <a:noFill/>
        </p:spPr>
        <p:txBody>
          <a:bodyPr wrap="square" rtlCol="0">
            <a:spAutoFit/>
          </a:bodyPr>
          <a:lstStyle/>
          <a:p>
            <a:r>
              <a:rPr lang="en-US" b="1" i="1" dirty="0"/>
              <a:t>Informal</a:t>
            </a:r>
            <a:r>
              <a:rPr lang="en-US" dirty="0"/>
              <a:t> demonstration of progress in:</a:t>
            </a:r>
            <a:endParaRPr lang="ru-RU" dirty="0"/>
          </a:p>
        </p:txBody>
      </p:sp>
      <p:sp>
        <p:nvSpPr>
          <p:cNvPr id="10" name="TextBox 9">
            <a:extLst>
              <a:ext uri="{FF2B5EF4-FFF2-40B4-BE49-F238E27FC236}">
                <a16:creationId xmlns:a16="http://schemas.microsoft.com/office/drawing/2014/main" id="{1E4CC952-A782-40F0-8C60-BBD0DBCF66DE}"/>
              </a:ext>
            </a:extLst>
          </p:cNvPr>
          <p:cNvSpPr txBox="1"/>
          <p:nvPr/>
        </p:nvSpPr>
        <p:spPr>
          <a:xfrm>
            <a:off x="2398755" y="3581056"/>
            <a:ext cx="1098207" cy="369332"/>
          </a:xfrm>
          <a:prstGeom prst="rect">
            <a:avLst/>
          </a:prstGeom>
          <a:noFill/>
        </p:spPr>
        <p:txBody>
          <a:bodyPr wrap="square">
            <a:spAutoFit/>
          </a:bodyPr>
          <a:lstStyle/>
          <a:p>
            <a:r>
              <a:rPr lang="en-US" dirty="0"/>
              <a:t>Science:</a:t>
            </a:r>
            <a:endParaRPr lang="ru-RU" dirty="0"/>
          </a:p>
        </p:txBody>
      </p:sp>
      <p:sp>
        <p:nvSpPr>
          <p:cNvPr id="12" name="TextBox 11">
            <a:extLst>
              <a:ext uri="{FF2B5EF4-FFF2-40B4-BE49-F238E27FC236}">
                <a16:creationId xmlns:a16="http://schemas.microsoft.com/office/drawing/2014/main" id="{A22CF418-1E3D-41F0-A453-681C78D919B1}"/>
              </a:ext>
            </a:extLst>
          </p:cNvPr>
          <p:cNvSpPr txBox="1"/>
          <p:nvPr/>
        </p:nvSpPr>
        <p:spPr>
          <a:xfrm>
            <a:off x="8013356" y="3681281"/>
            <a:ext cx="1388258" cy="369332"/>
          </a:xfrm>
          <a:prstGeom prst="rect">
            <a:avLst/>
          </a:prstGeom>
          <a:noFill/>
        </p:spPr>
        <p:txBody>
          <a:bodyPr wrap="square">
            <a:spAutoFit/>
          </a:bodyPr>
          <a:lstStyle/>
          <a:p>
            <a:r>
              <a:rPr lang="en-US" dirty="0"/>
              <a:t>Economics:</a:t>
            </a:r>
            <a:endParaRPr lang="ru-RU" dirty="0"/>
          </a:p>
        </p:txBody>
      </p:sp>
      <p:cxnSp>
        <p:nvCxnSpPr>
          <p:cNvPr id="14" name="Прямая со стрелкой 13">
            <a:extLst>
              <a:ext uri="{FF2B5EF4-FFF2-40B4-BE49-F238E27FC236}">
                <a16:creationId xmlns:a16="http://schemas.microsoft.com/office/drawing/2014/main" id="{0A2CA5DB-DE55-438C-BABC-27C9512F4BD7}"/>
              </a:ext>
            </a:extLst>
          </p:cNvPr>
          <p:cNvCxnSpPr/>
          <p:nvPr/>
        </p:nvCxnSpPr>
        <p:spPr>
          <a:xfrm flipH="1">
            <a:off x="3305432" y="2964604"/>
            <a:ext cx="2057400" cy="4643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Прямая со стрелкой 14">
            <a:extLst>
              <a:ext uri="{FF2B5EF4-FFF2-40B4-BE49-F238E27FC236}">
                <a16:creationId xmlns:a16="http://schemas.microsoft.com/office/drawing/2014/main" id="{BCA8B0F4-4FFD-4BAC-A51D-FA2CD20C358F}"/>
              </a:ext>
            </a:extLst>
          </p:cNvPr>
          <p:cNvCxnSpPr>
            <a:cxnSpLocks/>
          </p:cNvCxnSpPr>
          <p:nvPr/>
        </p:nvCxnSpPr>
        <p:spPr>
          <a:xfrm>
            <a:off x="5362832" y="2964604"/>
            <a:ext cx="2442519" cy="4640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70204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AD5A58-86FA-4BD4-83C8-B9C8856DDC57}"/>
              </a:ext>
            </a:extLst>
          </p:cNvPr>
          <p:cNvSpPr>
            <a:spLocks noGrp="1"/>
          </p:cNvSpPr>
          <p:nvPr>
            <p:ph type="title"/>
          </p:nvPr>
        </p:nvSpPr>
        <p:spPr/>
        <p:txBody>
          <a:bodyPr>
            <a:normAutofit fontScale="90000"/>
          </a:bodyPr>
          <a:lstStyle/>
          <a:p>
            <a:r>
              <a:rPr lang="en-US" dirty="0"/>
              <a:t>Rate of return shows the profitability for investors: this is the «driver» which shows where to invest and basically determines their behavior.</a:t>
            </a:r>
            <a:endParaRPr lang="ru-RU" dirty="0"/>
          </a:p>
        </p:txBody>
      </p:sp>
      <p:pic>
        <p:nvPicPr>
          <p:cNvPr id="9" name="Рисунок 8">
            <a:extLst>
              <a:ext uri="{FF2B5EF4-FFF2-40B4-BE49-F238E27FC236}">
                <a16:creationId xmlns:a16="http://schemas.microsoft.com/office/drawing/2014/main" id="{B1DEE0B9-1BEF-432E-B556-40FC1E6D0B6A}"/>
              </a:ext>
            </a:extLst>
          </p:cNvPr>
          <p:cNvPicPr>
            <a:picLocks noChangeAspect="1"/>
          </p:cNvPicPr>
          <p:nvPr/>
        </p:nvPicPr>
        <p:blipFill>
          <a:blip r:embed="rId2"/>
          <a:stretch>
            <a:fillRect/>
          </a:stretch>
        </p:blipFill>
        <p:spPr>
          <a:xfrm>
            <a:off x="757066" y="2097028"/>
            <a:ext cx="2448267" cy="84784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75B060-C056-4C77-B6D9-623B309B666E}"/>
                  </a:ext>
                </a:extLst>
              </p:cNvPr>
              <p:cNvSpPr txBox="1"/>
              <p:nvPr/>
            </p:nvSpPr>
            <p:spPr>
              <a:xfrm>
                <a:off x="838200" y="3549650"/>
                <a:ext cx="2082800" cy="1200329"/>
              </a:xfrm>
              <a:prstGeom prst="rect">
                <a:avLst/>
              </a:prstGeom>
              <a:noFill/>
            </p:spPr>
            <p:txBody>
              <a:bodyPr wrap="square" rtlCol="0">
                <a:spAutoFit/>
              </a:bodyPr>
              <a:lstStyle/>
              <a:p>
                <a:r>
                  <a:rPr lang="en-US" dirty="0"/>
                  <a:t>, where</a:t>
                </a:r>
                <a:r>
                  <a:rPr lang="ru-RU" dirty="0"/>
                  <a:t>:</a:t>
                </a:r>
              </a:p>
              <a:p>
                <a14:m>
                  <m:oMath xmlns:m="http://schemas.openxmlformats.org/officeDocument/2006/math">
                    <m:r>
                      <a:rPr lang="en-US" b="0" i="1" smtClean="0">
                        <a:latin typeface="Cambria Math" panose="02040503050406030204" pitchFamily="18" charset="0"/>
                      </a:rPr>
                      <m:t>𝑚</m:t>
                    </m:r>
                  </m:oMath>
                </a14:m>
                <a:r>
                  <a:rPr lang="en-US" dirty="0"/>
                  <a:t> is </a:t>
                </a:r>
                <a:r>
                  <a:rPr lang="en-US" i="1" dirty="0"/>
                  <a:t>surplus value</a:t>
                </a:r>
                <a:r>
                  <a:rPr lang="en-US" dirty="0"/>
                  <a:t>, </a:t>
                </a:r>
                <a:endParaRPr lang="ru-RU" dirty="0"/>
              </a:p>
              <a:p>
                <a14:m>
                  <m:oMath xmlns:m="http://schemas.openxmlformats.org/officeDocument/2006/math">
                    <m:r>
                      <a:rPr lang="en-US" b="0" i="1" smtClean="0">
                        <a:latin typeface="Cambria Math" panose="02040503050406030204" pitchFamily="18" charset="0"/>
                      </a:rPr>
                      <m:t>𝑐</m:t>
                    </m:r>
                  </m:oMath>
                </a14:m>
                <a:r>
                  <a:rPr lang="en-US" dirty="0"/>
                  <a:t> is </a:t>
                </a:r>
                <a:r>
                  <a:rPr lang="en-US" i="1" dirty="0"/>
                  <a:t>constant capital</a:t>
                </a:r>
                <a:r>
                  <a:rPr lang="en-US" dirty="0"/>
                  <a:t>, </a:t>
                </a:r>
                <a14:m>
                  <m:oMath xmlns:m="http://schemas.openxmlformats.org/officeDocument/2006/math">
                    <m:r>
                      <a:rPr lang="en-US" b="0" i="1" smtClean="0">
                        <a:latin typeface="Cambria Math" panose="02040503050406030204" pitchFamily="18" charset="0"/>
                      </a:rPr>
                      <m:t>𝑣</m:t>
                    </m:r>
                  </m:oMath>
                </a14:m>
                <a:r>
                  <a:rPr lang="en-US" dirty="0"/>
                  <a:t> is </a:t>
                </a:r>
                <a:r>
                  <a:rPr lang="en-US" i="1" dirty="0"/>
                  <a:t>variable capital</a:t>
                </a:r>
                <a:endParaRPr lang="ru-RU" i="1" dirty="0"/>
              </a:p>
            </p:txBody>
          </p:sp>
        </mc:Choice>
        <mc:Fallback xmlns="">
          <p:sp>
            <p:nvSpPr>
              <p:cNvPr id="10" name="TextBox 9">
                <a:extLst>
                  <a:ext uri="{FF2B5EF4-FFF2-40B4-BE49-F238E27FC236}">
                    <a16:creationId xmlns:a16="http://schemas.microsoft.com/office/drawing/2014/main" id="{4675B060-C056-4C77-B6D9-623B309B666E}"/>
                  </a:ext>
                </a:extLst>
              </p:cNvPr>
              <p:cNvSpPr txBox="1">
                <a:spLocks noRot="1" noChangeAspect="1" noMove="1" noResize="1" noEditPoints="1" noAdjustHandles="1" noChangeArrowheads="1" noChangeShapeType="1" noTextEdit="1"/>
              </p:cNvSpPr>
              <p:nvPr/>
            </p:nvSpPr>
            <p:spPr>
              <a:xfrm>
                <a:off x="838200" y="3549650"/>
                <a:ext cx="2082800" cy="1200329"/>
              </a:xfrm>
              <a:prstGeom prst="rect">
                <a:avLst/>
              </a:prstGeom>
              <a:blipFill>
                <a:blip r:embed="rId3"/>
                <a:stretch>
                  <a:fillRect l="-2639" t="-2538" r="-4106" b="-7107"/>
                </a:stretch>
              </a:blipFill>
            </p:spPr>
            <p:txBody>
              <a:bodyPr/>
              <a:lstStyle/>
              <a:p>
                <a:r>
                  <a:rPr lang="ru-RU">
                    <a:noFill/>
                  </a:rPr>
                  <a:t> </a:t>
                </a:r>
              </a:p>
            </p:txBody>
          </p:sp>
        </mc:Fallback>
      </mc:AlternateContent>
    </p:spTree>
    <p:extLst>
      <p:ext uri="{BB962C8B-B14F-4D97-AF65-F5344CB8AC3E}">
        <p14:creationId xmlns:p14="http://schemas.microsoft.com/office/powerpoint/2010/main" val="154772468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TotalTime>
  <Words>1381</Words>
  <Application>Microsoft Office PowerPoint</Application>
  <PresentationFormat>Широкоэкранный</PresentationFormat>
  <Paragraphs>89</Paragraphs>
  <Slides>47</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47</vt:i4>
      </vt:variant>
    </vt:vector>
  </HeadingPairs>
  <TitlesOfParts>
    <vt:vector size="53" baseType="lpstr">
      <vt:lpstr>Arial</vt:lpstr>
      <vt:lpstr>Calibri</vt:lpstr>
      <vt:lpstr>Calibri Light</vt:lpstr>
      <vt:lpstr>Cambria Math</vt:lpstr>
      <vt:lpstr>Times New Roman</vt:lpstr>
      <vt:lpstr>Тема Office</vt:lpstr>
      <vt:lpstr>Graduation presentation…</vt:lpstr>
      <vt:lpstr>According to the prediction of my statistical model, some of you have already heard about the topic:</vt:lpstr>
      <vt:lpstr>So, I’m going to present a research about deglobalization from the point of view of PolitEconomics.</vt:lpstr>
      <vt:lpstr>Warning note</vt:lpstr>
      <vt:lpstr>Scientific works about Deglobalization</vt:lpstr>
      <vt:lpstr>To understand, what globalization is, let’s try to analyze, what is the force that moves capital and leads to integration or de-integration.</vt:lpstr>
      <vt:lpstr>Technological paradigms</vt:lpstr>
      <vt:lpstr>The idea is that the progress of fundamental science which allows to implement technologies of a particular technological paradigm is by far not directly connected to those cycles and is almost homogenous.</vt:lpstr>
      <vt:lpstr>Rate of return shows the profitability for investors: this is the «driver» which shows where to invest and basically determines their behavior.</vt:lpstr>
      <vt:lpstr>That’s why it makes sense to speak about global index «Rate of Return» in an economy of a country.</vt:lpstr>
      <vt:lpstr>The dynamic of this index in the USA economy:</vt:lpstr>
      <vt:lpstr>It can be noticed that there are some long term (≈50-year) trends that are correlated with technological paradigms’ alteration. But why are the things this way?</vt:lpstr>
      <vt:lpstr>There are also other valuable processes connected to technological paradigm alteration</vt:lpstr>
      <vt:lpstr>To prove this considerations a logistic regression model had been developed.</vt:lpstr>
      <vt:lpstr>Презентация PowerPoint</vt:lpstr>
      <vt:lpstr>ROC_AUC value for this model is ≈ 0.934, therefore we can conclude that the correlation is statistically significant.</vt:lpstr>
      <vt:lpstr>…and p-values for all the parameters are lower than 5% which witnesses that all of them make sense.</vt:lpstr>
      <vt:lpstr>Constant Capital</vt:lpstr>
      <vt:lpstr>Profit rate/Rate of return</vt:lpstr>
      <vt:lpstr>Unemployment</vt:lpstr>
      <vt:lpstr>Financial share</vt:lpstr>
      <vt:lpstr>So, it becomes obvious that striving for innovations isn’t an immanent property of capitalists: new technologies are only introduced when there other sources of profit expires (which is a synonym to «when the Rate of Return index is low»).</vt:lpstr>
      <vt:lpstr>It’s also notable that:</vt:lpstr>
      <vt:lpstr>The contradictions of the «Neoliberal» Globalization (1980s-2010s)</vt:lpstr>
      <vt:lpstr>What’s the Neoliberal Doctrine?</vt:lpstr>
      <vt:lpstr>In the course of globalization we can see the transfer of low-profit production from developed countries to some of the others. This is the way the economic "miracles" of Taiwan, China and so on were achieved. Now China itself delegates primitive production to other countries which are even lower in the world-system hierarchy.</vt:lpstr>
      <vt:lpstr>Household’s welfare change in those years: The third world workers became a «lever» for developed world’s ones: now American workers should also compete with Chinese ones ⇒ their wages decrease (relatively).</vt:lpstr>
      <vt:lpstr>So, while labor productivity increases in developed countries, real financial benefits don’t change so fast or even decrease.</vt:lpstr>
      <vt:lpstr>Trade war: who’s going to win?</vt:lpstr>
      <vt:lpstr>Obviously, the trade war is a direct consequence of the rise of China, it’s expansion in third world countries (and US influence displacement) and America’s non-acceptance of that processes. Nowadays the technologies of 6th paradigm are being implemented in non-peripheral countries all around the world. It’s also one of the reasons for the trade war.</vt:lpstr>
      <vt:lpstr>At the moment the country that supports globalization is China but not the USA</vt:lpstr>
      <vt:lpstr>China’s strategy «One belt, One Road» of expansion.</vt:lpstr>
      <vt:lpstr>We can see that our country (Russia), especially — Siberia is one of the directions of China’s expansion: the roads are obviously being built to export wood, oil and other raw materials from Russia.</vt:lpstr>
      <vt:lpstr>Does China want to annex Siberia? Is it true that Chinese people are already living there?</vt:lpstr>
      <vt:lpstr>People Distribution in China and Russia:</vt:lpstr>
      <vt:lpstr>China is already exporting the products it wants from this region and its bourgeoisie is totally satisfied with it. Siberia annexation would only cause problems for China. This is typical neo-colonialism.</vt:lpstr>
      <vt:lpstr>Another example of one-belt-one-road strategy work case is that the direct way to the EU is China’s instrument of east European companies distraction: the low-surplus value production is transferred to the Eastern Europe (from the Western one) but the production is significantly more expensive than China ones and they don’t stand up to the competition. One of the examples is massive bankruptcy of metal producing companies in Europe.</vt:lpstr>
      <vt:lpstr>The EU has the internal contradictions mentioned. They lead to the political crisis of integration, even an economic one (diminishing speed of economical growth).</vt:lpstr>
      <vt:lpstr>It also leads to the growth of «nationally-oriented parties» in popularity.</vt:lpstr>
      <vt:lpstr>China’s and world’s steel production:</vt:lpstr>
      <vt:lpstr>At the moment the confrontation in connection with steel production is pretty hot nowadays: USA, EU, China and etc. are introducing sanction against each other.</vt:lpstr>
      <vt:lpstr>Due to sanctions, China didn’t decrease steel production: it is re-orienting it to inner market.</vt:lpstr>
      <vt:lpstr>Main tendencies in China:</vt:lpstr>
      <vt:lpstr>It’s important to understand that it’s incorrect to say that China’s government  is ideologically monolete. Actually, CPC is one of the most contradictory structures</vt:lpstr>
      <vt:lpstr>The market-oriented reforms were initially planned to be like NEP in the USSR. (Actually, the main objective of socialistic government is not «to destroy rich people». It’s «to increase the quality of life of people»). In the situation of China before the reforms the introduction of market economy the interests of capital owners were correlated with the ones of simple Chinese people, now they are less and less correlated.</vt:lpstr>
      <vt:lpstr>As for the official position of Chinese government (as it’s written in Constitution), it states that they’re are building socialism but it’s still at the initial stadia.</vt:lpstr>
      <vt:lpstr>Thanks for your attention! You’re welcome to ask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Владимир Латыпов</dc:creator>
  <cp:lastModifiedBy>Владимир Латыпов</cp:lastModifiedBy>
  <cp:revision>293</cp:revision>
  <dcterms:created xsi:type="dcterms:W3CDTF">2021-05-13T16:31:13Z</dcterms:created>
  <dcterms:modified xsi:type="dcterms:W3CDTF">2021-05-17T22:13:08Z</dcterms:modified>
</cp:coreProperties>
</file>